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  <p:sldMasterId id="2147484140" r:id="rId2"/>
    <p:sldMasterId id="2147484153" r:id="rId3"/>
  </p:sldMasterIdLst>
  <p:notesMasterIdLst>
    <p:notesMasterId r:id="rId19"/>
  </p:notesMasterIdLst>
  <p:handoutMasterIdLst>
    <p:handoutMasterId r:id="rId20"/>
  </p:handoutMasterIdLst>
  <p:sldIdLst>
    <p:sldId id="402" r:id="rId4"/>
    <p:sldId id="375" r:id="rId5"/>
    <p:sldId id="420" r:id="rId6"/>
    <p:sldId id="390" r:id="rId7"/>
    <p:sldId id="422" r:id="rId8"/>
    <p:sldId id="430" r:id="rId9"/>
    <p:sldId id="432" r:id="rId10"/>
    <p:sldId id="429" r:id="rId11"/>
    <p:sldId id="434" r:id="rId12"/>
    <p:sldId id="436" r:id="rId13"/>
    <p:sldId id="437" r:id="rId14"/>
    <p:sldId id="427" r:id="rId15"/>
    <p:sldId id="426" r:id="rId16"/>
    <p:sldId id="423" r:id="rId17"/>
    <p:sldId id="408" r:id="rId1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323332"/>
    <a:srgbClr val="D5F1FF"/>
    <a:srgbClr val="4F81BD"/>
    <a:srgbClr val="9BBB59"/>
    <a:srgbClr val="FFFFFF"/>
    <a:srgbClr val="F29E65"/>
    <a:srgbClr val="D37849"/>
    <a:srgbClr val="F04D4E"/>
    <a:srgbClr val="007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15620"/>
    <p:restoredTop sz="81388" autoAdjust="0"/>
  </p:normalViewPr>
  <p:slideViewPr>
    <p:cSldViewPr showGuides="1">
      <p:cViewPr>
        <p:scale>
          <a:sx n="70" d="100"/>
          <a:sy n="70" d="100"/>
        </p:scale>
        <p:origin x="197" y="24"/>
      </p:cViewPr>
      <p:guideLst>
        <p:guide orient="horz" pos="34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270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0495C7-F405-4B93-873B-0E203E3A58CE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ECC7F3A-952C-49AB-9B3D-07A3036AA57C}">
      <dgm:prSet phldrT="[Text]"/>
      <dgm:spPr/>
      <dgm:t>
        <a:bodyPr/>
        <a:lstStyle/>
        <a:p>
          <a:r>
            <a:rPr lang="en-US" dirty="0"/>
            <a:t>11 x </a:t>
          </a:r>
          <a:r>
            <a:rPr lang="en-US" dirty="0" err="1"/>
            <a:t>DellEMC</a:t>
          </a:r>
          <a:r>
            <a:rPr lang="en-US" dirty="0"/>
            <a:t> PowerEdge R930</a:t>
          </a:r>
        </a:p>
      </dgm:t>
    </dgm:pt>
    <dgm:pt modelId="{3E7678B2-9C0F-45FF-B119-BEA32A3AB2E9}" type="parTrans" cxnId="{127D12D0-0EEE-43CD-B9DA-E0794AE7B4EF}">
      <dgm:prSet/>
      <dgm:spPr/>
      <dgm:t>
        <a:bodyPr/>
        <a:lstStyle/>
        <a:p>
          <a:endParaRPr lang="en-US"/>
        </a:p>
      </dgm:t>
    </dgm:pt>
    <dgm:pt modelId="{411AE8F2-FC7B-4005-A296-35C419AD40B3}" type="sibTrans" cxnId="{127D12D0-0EEE-43CD-B9DA-E0794AE7B4EF}">
      <dgm:prSet/>
      <dgm:spPr/>
      <dgm:t>
        <a:bodyPr/>
        <a:lstStyle/>
        <a:p>
          <a:endParaRPr lang="en-US"/>
        </a:p>
      </dgm:t>
    </dgm:pt>
    <dgm:pt modelId="{64E6D1E3-5DBA-490B-80B4-724FACCC6E3B}" type="pres">
      <dgm:prSet presAssocID="{A80495C7-F405-4B93-873B-0E203E3A58C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300155-DED5-44D7-AB6F-0620716C7302}" type="pres">
      <dgm:prSet presAssocID="{3ECC7F3A-952C-49AB-9B3D-07A3036AA57C}" presName="vertOne" presStyleCnt="0"/>
      <dgm:spPr/>
    </dgm:pt>
    <dgm:pt modelId="{2B951CB2-FEDB-48E8-A165-49C366824E60}" type="pres">
      <dgm:prSet presAssocID="{3ECC7F3A-952C-49AB-9B3D-07A3036AA57C}" presName="txOne" presStyleLbl="node0" presStyleIdx="0" presStyleCnt="1" custLinFactNeighborX="-11" custLinFactNeighborY="26616">
        <dgm:presLayoutVars>
          <dgm:chPref val="3"/>
        </dgm:presLayoutVars>
      </dgm:prSet>
      <dgm:spPr/>
    </dgm:pt>
    <dgm:pt modelId="{54D68153-DE0F-4DA2-ADC6-66D0BF7D2646}" type="pres">
      <dgm:prSet presAssocID="{3ECC7F3A-952C-49AB-9B3D-07A3036AA57C}" presName="horzOne" presStyleCnt="0"/>
      <dgm:spPr/>
    </dgm:pt>
  </dgm:ptLst>
  <dgm:cxnLst>
    <dgm:cxn modelId="{1EB65C98-B20B-47AC-A8F8-BD1DE2E89A25}" type="presOf" srcId="{A80495C7-F405-4B93-873B-0E203E3A58CE}" destId="{64E6D1E3-5DBA-490B-80B4-724FACCC6E3B}" srcOrd="0" destOrd="0" presId="urn:microsoft.com/office/officeart/2005/8/layout/hierarchy4"/>
    <dgm:cxn modelId="{A746D59D-ADFB-4C54-A932-7AC18A97F4B4}" type="presOf" srcId="{3ECC7F3A-952C-49AB-9B3D-07A3036AA57C}" destId="{2B951CB2-FEDB-48E8-A165-49C366824E60}" srcOrd="0" destOrd="0" presId="urn:microsoft.com/office/officeart/2005/8/layout/hierarchy4"/>
    <dgm:cxn modelId="{127D12D0-0EEE-43CD-B9DA-E0794AE7B4EF}" srcId="{A80495C7-F405-4B93-873B-0E203E3A58CE}" destId="{3ECC7F3A-952C-49AB-9B3D-07A3036AA57C}" srcOrd="0" destOrd="0" parTransId="{3E7678B2-9C0F-45FF-B119-BEA32A3AB2E9}" sibTransId="{411AE8F2-FC7B-4005-A296-35C419AD40B3}"/>
    <dgm:cxn modelId="{CA33C893-CBDB-44E2-A10C-EBE0C05CD5CB}" type="presParOf" srcId="{64E6D1E3-5DBA-490B-80B4-724FACCC6E3B}" destId="{7A300155-DED5-44D7-AB6F-0620716C7302}" srcOrd="0" destOrd="0" presId="urn:microsoft.com/office/officeart/2005/8/layout/hierarchy4"/>
    <dgm:cxn modelId="{F272A646-8B76-4802-AEBA-51859BE6A8D6}" type="presParOf" srcId="{7A300155-DED5-44D7-AB6F-0620716C7302}" destId="{2B951CB2-FEDB-48E8-A165-49C366824E60}" srcOrd="0" destOrd="0" presId="urn:microsoft.com/office/officeart/2005/8/layout/hierarchy4"/>
    <dgm:cxn modelId="{7686AB18-4A1E-41EE-8EE6-4A703E3BA2D5}" type="presParOf" srcId="{7A300155-DED5-44D7-AB6F-0620716C7302}" destId="{54D68153-DE0F-4DA2-ADC6-66D0BF7D264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51CB2-FEDB-48E8-A165-49C366824E60}">
      <dsp:nvSpPr>
        <dsp:cNvPr id="0" name=""/>
        <dsp:cNvSpPr/>
      </dsp:nvSpPr>
      <dsp:spPr>
        <a:xfrm>
          <a:off x="0" y="0"/>
          <a:ext cx="6695724" cy="6931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11 x </a:t>
          </a:r>
          <a:r>
            <a:rPr lang="en-US" sz="3000" kern="1200" dirty="0" err="1"/>
            <a:t>DellEMC</a:t>
          </a:r>
          <a:r>
            <a:rPr lang="en-US" sz="3000" kern="1200" dirty="0"/>
            <a:t> PowerEdge R930</a:t>
          </a:r>
        </a:p>
      </dsp:txBody>
      <dsp:txXfrm>
        <a:off x="20300" y="20300"/>
        <a:ext cx="6655124" cy="65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0C295-9F9A-49C1-BBBA-52DB80785369}" type="datetimeFigureOut">
              <a:rPr lang="en-US" smtClean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FBC6E-862B-4DB6-A2F4-D165930738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14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3CDFE6C-EA33-4BA4-8E92-B5CB3EFDB6F3}" type="datetimeFigureOut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955D580-1DDD-4331-B2EA-233B668AD67B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00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84150"/>
            <a:ext cx="4243387" cy="238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92832" y="2603904"/>
            <a:ext cx="6624736" cy="6542931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BB6B-BEDE-48E4-970F-8DFC0D4B5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837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273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55D580-1DDD-4331-B2EA-233B668AD67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97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43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346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93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5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55D580-1DDD-4331-B2EA-233B668AD67B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1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5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9A6-5A26-4C99-8E6D-8F64A541AB2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4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0D9A6-5A26-4C99-8E6D-8F64A541AB2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0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65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02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2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55D580-1DDD-4331-B2EA-233B668AD67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2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8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83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39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F309A-F80F-49F2-A581-05218E9F5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188640"/>
            <a:ext cx="2712460" cy="536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51B06-58AF-4DEA-90CF-B5B85E292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6316"/>
          <a:stretch/>
        </p:blipFill>
        <p:spPr>
          <a:xfrm>
            <a:off x="323528" y="6227556"/>
            <a:ext cx="1164206" cy="441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1B2A9-2535-4884-B589-D76FE454BA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6349" y="6309320"/>
            <a:ext cx="1026275" cy="2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58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90A07-5B4E-437B-B247-89633DE687E8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6F02F-C176-4EA0-9BAC-EF6B2657CF7E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8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8ECC5-4324-4641-89FB-20F230FC6A31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25BF5-5633-4140-9C79-1DCC0DDF53CF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147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EA2B8-3CFB-430E-A38F-9007D22EB8F7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0E7E2-A62D-449E-B03D-5778D4ECA51E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5913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6CB81-A643-4624-962D-7A37F4685881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86784-C42B-4165-9349-537B3998566F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001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B4A0A-34E5-40AD-96BD-83B8A2B9B44D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99397-B0D5-42E8-A4A4-AB60D61CE536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491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16B42-2CB9-4C1F-9C98-20F5FAE9FDBD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CCB44-6F4E-4C12-84D8-1D86C2322EA7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474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B80F9-C061-4B7C-BDF9-A73891C0706F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6E023-2E00-40C7-986A-F9ED77F5A148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29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867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C6968-3AF9-4DBB-9A90-B2520F0186FF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8A172-3EC1-427E-8806-E6AAE58E0ECA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641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EEA2B-E756-4B92-A9C3-DAEEEBCAD370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AC888-9B60-45A2-8BEE-4DFDE2619E9B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777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F01D3-6E19-4CD1-948A-E7556579D3B4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FBA90-DB21-4C1E-AC4B-35F4409B9A36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8669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C99AB-B30C-45DA-971C-2C687F6D5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316"/>
          <a:stretch/>
        </p:blipFill>
        <p:spPr>
          <a:xfrm>
            <a:off x="323528" y="6227556"/>
            <a:ext cx="1164206" cy="441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C4542-83AC-4380-8DE0-C0FEC80316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86349" y="6309320"/>
            <a:ext cx="1026275" cy="2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2399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9719541" y="6453336"/>
            <a:ext cx="2281115" cy="360040"/>
            <a:chOff x="9719541" y="6453336"/>
            <a:chExt cx="2281115" cy="3600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771" y="6545524"/>
              <a:ext cx="986885" cy="175665"/>
            </a:xfrm>
            <a:prstGeom prst="rect">
              <a:avLst/>
            </a:prstGeom>
          </p:spPr>
        </p:pic>
        <p:pic>
          <p:nvPicPr>
            <p:cNvPr id="4" name="Graphic 9">
              <a:extLst/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9541" y="6545524"/>
              <a:ext cx="1111589" cy="247998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0922450" y="6453336"/>
              <a:ext cx="0" cy="36004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3512447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9719541" y="6453336"/>
            <a:ext cx="2281115" cy="360040"/>
            <a:chOff x="9719541" y="6453336"/>
            <a:chExt cx="2281115" cy="3600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771" y="6545524"/>
              <a:ext cx="986885" cy="175665"/>
            </a:xfrm>
            <a:prstGeom prst="rect">
              <a:avLst/>
            </a:prstGeom>
          </p:spPr>
        </p:pic>
        <p:pic>
          <p:nvPicPr>
            <p:cNvPr id="8" name="Graphic 9">
              <a:extLst/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19541" y="6545524"/>
              <a:ext cx="1111589" cy="247998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10922450" y="6453336"/>
              <a:ext cx="0" cy="36004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4472586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60" y="6143028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8328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9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86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93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6D86DB6-C10E-4B0F-899C-E5A7512982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3/19/2019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0CA4C71-B5BC-4D61-B774-2D97A17122F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9762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48F1B80-F36C-4348-8A6B-787B01480467}" type="datetime1">
              <a:rPr lang="en-IN"/>
              <a:pPr>
                <a:defRPr/>
              </a:pPr>
              <a:t>19-03-2019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E64D89-CB54-4A4E-94AF-B47FEDBF5CDB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51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cs typeface="+mn-cs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7DB8"/>
                </a:buClr>
              </a:pPr>
              <a:t>3/19/2019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DB8"/>
              </a:buClr>
            </a:pPr>
            <a:fld id="{E00CF047-7350-4707-AA1A-E56FA69586CC}" type="datetime1">
              <a:rPr lang="en-US" sz="12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cs typeface="+mn-cs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7DB8"/>
                </a:buClr>
              </a:pPr>
              <a:t>3/19/2019</a:t>
            </a:fld>
            <a:endParaRPr lang="en-US" sz="12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916" y="6015517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916" y="6015517"/>
            <a:ext cx="65" cy="15690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>
              <a:lnSpc>
                <a:spcPct val="90000"/>
              </a:lnSpc>
              <a:buClr>
                <a:srgbClr val="007DB8"/>
              </a:buClr>
            </a:pPr>
            <a:endParaRPr lang="en-US" sz="1133" dirty="0" err="1">
              <a:solidFill>
                <a:srgbClr val="000000">
                  <a:lumMod val="50000"/>
                  <a:lumOff val="50000"/>
                </a:srgbClr>
              </a:solidFill>
              <a:latin typeface="Arial"/>
              <a:cs typeface="+mn-cs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19541" y="6453336"/>
            <a:ext cx="2281115" cy="360040"/>
            <a:chOff x="9719541" y="6453336"/>
            <a:chExt cx="2281115" cy="360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771" y="6545524"/>
              <a:ext cx="986885" cy="175665"/>
            </a:xfrm>
            <a:prstGeom prst="rect">
              <a:avLst/>
            </a:prstGeom>
          </p:spPr>
        </p:pic>
        <p:pic>
          <p:nvPicPr>
            <p:cNvPr id="9" name="Graphic 9">
              <a:extLst/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19541" y="6545524"/>
              <a:ext cx="1111589" cy="247998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0922450" y="6453336"/>
              <a:ext cx="0" cy="36004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 userDrawn="1"/>
        </p:nvSpPr>
        <p:spPr>
          <a:xfrm>
            <a:off x="119336" y="6424190"/>
            <a:ext cx="222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QualityConnect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2018</a:t>
            </a:r>
          </a:p>
        </p:txBody>
      </p:sp>
      <p:sp>
        <p:nvSpPr>
          <p:cNvPr id="15" name="fl"/>
          <p:cNvSpPr txBox="1"/>
          <p:nvPr/>
        </p:nvSpPr>
        <p:spPr>
          <a:xfrm>
            <a:off x="0" y="6484683"/>
            <a:ext cx="12192000" cy="1846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333" dirty="0">
              <a:solidFill>
                <a:srgbClr val="80808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2349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2.png"/><Relationship Id="rId10" Type="http://schemas.openxmlformats.org/officeDocument/2006/relationships/image" Target="../media/image24.gif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jpe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0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58"/>
            <a:ext cx="12192001" cy="762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664" y="1556791"/>
            <a:ext cx="7773568" cy="1656185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5400" b="1" dirty="0"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Device simulation at scale using Docker Swarm</a:t>
            </a:r>
            <a:endParaRPr lang="en-US" sz="8000" i="1" dirty="0">
              <a:solidFill>
                <a:schemeClr val="tx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80176" y="4576946"/>
            <a:ext cx="3672408" cy="976826"/>
          </a:xfrm>
          <a:prstGeom prst="roundRect">
            <a:avLst>
              <a:gd name="adj" fmla="val 8075"/>
            </a:avLst>
          </a:prstGeom>
          <a:solidFill>
            <a:schemeClr val="tx2"/>
          </a:solidFill>
          <a:ln w="19050" cmpd="sng">
            <a:solidFill>
              <a:schemeClr val="tx1">
                <a:lumMod val="60000"/>
                <a:lumOff val="40000"/>
              </a:schemeClr>
            </a:solidFill>
          </a:ln>
          <a:effectLst/>
        </p:spPr>
        <p:txBody>
          <a:bodyPr wrap="square" lIns="243840" tIns="457200" rIns="182880" bIns="182880" rtlCol="0" anchor="ctr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AAAAA"/>
              </a:buClr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FFFFFF">
                    <a:lumMod val="50000"/>
                  </a:srgbClr>
                </a:solidFill>
                <a:cs typeface="Calibri" panose="020F0502020204030204" pitchFamily="34" charset="0"/>
              </a:rPr>
              <a:t>30</a:t>
            </a:r>
            <a:r>
              <a:rPr lang="en-US" sz="1100" kern="0" baseline="30000" dirty="0">
                <a:solidFill>
                  <a:srgbClr val="FFFFFF">
                    <a:lumMod val="50000"/>
                  </a:srgbClr>
                </a:solidFill>
                <a:cs typeface="Calibri" panose="020F0502020204030204" pitchFamily="34" charset="0"/>
              </a:rPr>
              <a:t>th</a:t>
            </a:r>
            <a:r>
              <a:rPr lang="en-US" sz="1100" kern="0" dirty="0">
                <a:solidFill>
                  <a:srgbClr val="FFFFFF">
                    <a:lumMod val="50000"/>
                  </a:srgbClr>
                </a:solidFill>
                <a:cs typeface="Calibri" panose="020F0502020204030204" pitchFamily="34" charset="0"/>
              </a:rPr>
              <a:t> March 2019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AAAAA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Hemant Gaikwad, Test Architect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AAAAAA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h_gaikwad@dell.com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AAAAA"/>
              </a:buClr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 dirty="0">
              <a:ln>
                <a:noFill/>
              </a:ln>
              <a:solidFill>
                <a:srgbClr val="007DB8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74" y="5278780"/>
            <a:ext cx="369082" cy="229604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6316"/>
          <a:stretch/>
        </p:blipFill>
        <p:spPr>
          <a:xfrm>
            <a:off x="7855216" y="5318700"/>
            <a:ext cx="689056" cy="261490"/>
          </a:xfrm>
          <a:prstGeom prst="rect">
            <a:avLst/>
          </a:prstGeom>
        </p:spPr>
      </p:pic>
      <p:sp>
        <p:nvSpPr>
          <p:cNvPr id="13" name="flFirstPage"/>
          <p:cNvSpPr txBox="1"/>
          <p:nvPr/>
        </p:nvSpPr>
        <p:spPr>
          <a:xfrm>
            <a:off x="0" y="6454140"/>
            <a:ext cx="184731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E0698D-0755-4B6F-874B-3D3157EC9D4B}"/>
              </a:ext>
            </a:extLst>
          </p:cNvPr>
          <p:cNvGrpSpPr/>
          <p:nvPr/>
        </p:nvGrpSpPr>
        <p:grpSpPr>
          <a:xfrm>
            <a:off x="119336" y="107206"/>
            <a:ext cx="3362929" cy="801514"/>
            <a:chOff x="500823" y="240099"/>
            <a:chExt cx="3362929" cy="801514"/>
          </a:xfrm>
        </p:grpSpPr>
        <p:sp>
          <p:nvSpPr>
            <p:cNvPr id="7" name="Rectangle 6"/>
            <p:cNvSpPr/>
            <p:nvPr/>
          </p:nvSpPr>
          <p:spPr>
            <a:xfrm>
              <a:off x="839416" y="498158"/>
              <a:ext cx="3024336" cy="33855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tIns="0" bIns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Docker birthday : 2019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2C5974-48B4-413F-9E3C-9C99EBC80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8479">
              <a:off x="500823" y="240099"/>
              <a:ext cx="801514" cy="801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4888553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02F69-2473-49E8-B6E7-C89D5B5D2049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511256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12884-9BFD-4D79-88FD-4B42A3EC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5619D2-DF78-48DF-BBC4-5CBE29D1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106890"/>
            <a:ext cx="10513168" cy="3258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92E516-A856-4487-BA41-F0C46077242B}"/>
              </a:ext>
            </a:extLst>
          </p:cNvPr>
          <p:cNvGrpSpPr/>
          <p:nvPr/>
        </p:nvGrpSpPr>
        <p:grpSpPr>
          <a:xfrm>
            <a:off x="767408" y="4509122"/>
            <a:ext cx="10513168" cy="1584174"/>
            <a:chOff x="551384" y="4360291"/>
            <a:chExt cx="11017224" cy="11844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55B09A-4035-4AB5-A708-EA86A6FCC416}"/>
                </a:ext>
              </a:extLst>
            </p:cNvPr>
            <p:cNvSpPr/>
            <p:nvPr/>
          </p:nvSpPr>
          <p:spPr>
            <a:xfrm>
              <a:off x="551384" y="4360291"/>
              <a:ext cx="11017224" cy="1184497"/>
            </a:xfrm>
            <a:prstGeom prst="rect">
              <a:avLst/>
            </a:prstGeom>
            <a:ln>
              <a:solidFill>
                <a:srgbClr val="F7964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D87D42-9141-477A-928D-38E6EAAD5229}"/>
                </a:ext>
              </a:extLst>
            </p:cNvPr>
            <p:cNvSpPr txBox="1"/>
            <p:nvPr/>
          </p:nvSpPr>
          <p:spPr>
            <a:xfrm>
              <a:off x="695400" y="4432298"/>
              <a:ext cx="10729192" cy="94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>
                  <a:solidFill>
                    <a:srgbClr val="FFFFFF"/>
                  </a:solidFill>
                </a:rPr>
                <a:t>15K</a:t>
              </a:r>
              <a:r>
                <a:rPr lang="en-US" sz="2000" dirty="0">
                  <a:solidFill>
                    <a:srgbClr val="FFFFFF"/>
                  </a:solidFill>
                </a:rPr>
                <a:t> simulation containers running non-stop for</a:t>
              </a:r>
              <a:r>
                <a:rPr lang="en-US" sz="2000" b="1" dirty="0">
                  <a:solidFill>
                    <a:srgbClr val="FFFFFF"/>
                  </a:solidFill>
                </a:rPr>
                <a:t> </a:t>
              </a:r>
              <a:r>
                <a:rPr lang="en-US" sz="2400" b="1" dirty="0">
                  <a:solidFill>
                    <a:srgbClr val="FFFFFF"/>
                  </a:solidFill>
                </a:rPr>
                <a:t>9 months</a:t>
              </a:r>
              <a:r>
                <a:rPr lang="en-US" sz="2800" b="1" dirty="0">
                  <a:solidFill>
                    <a:srgbClr val="FFFFFF"/>
                  </a:solidFill>
                </a:rPr>
                <a:t> </a:t>
              </a:r>
              <a:r>
                <a:rPr lang="en-US" sz="2000" dirty="0">
                  <a:solidFill>
                    <a:srgbClr val="FFFFFF"/>
                  </a:solidFill>
                </a:rPr>
                <a:t>without any issues at all </a:t>
              </a:r>
            </a:p>
            <a:p>
              <a:pPr algn="just"/>
              <a:r>
                <a:rPr lang="en-US" sz="2400" b="1" dirty="0">
                  <a:solidFill>
                    <a:srgbClr val="FFFFFF"/>
                  </a:solidFill>
                </a:rPr>
                <a:t>Stable</a:t>
              </a:r>
              <a:r>
                <a:rPr lang="en-US" sz="2000" dirty="0">
                  <a:solidFill>
                    <a:srgbClr val="FFFFFF"/>
                  </a:solidFill>
                </a:rPr>
                <a:t> across scaled bring-up &amp; tear-down and super </a:t>
              </a:r>
              <a:r>
                <a:rPr lang="en-US" sz="2400" b="1" dirty="0">
                  <a:solidFill>
                    <a:srgbClr val="FFFFFF"/>
                  </a:solidFill>
                </a:rPr>
                <a:t>Responsive</a:t>
              </a:r>
              <a:r>
                <a:rPr lang="en-US" sz="2000" dirty="0">
                  <a:solidFill>
                    <a:srgbClr val="FFFFFF"/>
                  </a:solidFill>
                </a:rPr>
                <a:t> with each simulation queried for </a:t>
              </a:r>
              <a:r>
                <a:rPr lang="en-US" sz="2400" b="1" dirty="0">
                  <a:solidFill>
                    <a:srgbClr val="FFFFFF"/>
                  </a:solidFill>
                </a:rPr>
                <a:t>hundreds </a:t>
              </a:r>
              <a:r>
                <a:rPr lang="en-US" sz="2000" dirty="0">
                  <a:solidFill>
                    <a:srgbClr val="FFFFFF"/>
                  </a:solidFill>
                </a:rPr>
                <a:t>of SNMP, SOAP or REST </a:t>
              </a:r>
              <a:r>
                <a:rPr lang="en-US" sz="2400" b="1" dirty="0">
                  <a:solidFill>
                    <a:srgbClr val="FFFFFF"/>
                  </a:solidFill>
                </a:rPr>
                <a:t>calls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000" dirty="0">
                  <a:solidFill>
                    <a:srgbClr val="FFFFFF"/>
                  </a:solidFill>
                </a:rPr>
                <a:t>at a </a:t>
              </a:r>
              <a:r>
                <a:rPr lang="en-US" sz="2400" b="1" dirty="0">
                  <a:solidFill>
                    <a:srgbClr val="FFFFFF"/>
                  </a:solidFill>
                </a:rPr>
                <a:t>regular frequency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79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02F69-2473-49E8-B6E7-C89D5B5D2049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547260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itchFamily="34" charset="0"/>
                <a:cs typeface="Calibri" panose="020F0502020204030204" pitchFamily="34" charset="0"/>
              </a:rPr>
              <a:t>Docker Value :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12884-9BFD-4D79-88FD-4B42A3EC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269659F-AEAF-4E6C-AC37-2F3B79166E33}"/>
              </a:ext>
            </a:extLst>
          </p:cNvPr>
          <p:cNvGrpSpPr/>
          <p:nvPr/>
        </p:nvGrpSpPr>
        <p:grpSpPr>
          <a:xfrm>
            <a:off x="7104112" y="1628057"/>
            <a:ext cx="4032448" cy="3648456"/>
            <a:chOff x="623392" y="1342526"/>
            <a:chExt cx="4032448" cy="365452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E622D3-35A5-4A2D-B121-5BFA56FE0DE3}"/>
                </a:ext>
              </a:extLst>
            </p:cNvPr>
            <p:cNvSpPr/>
            <p:nvPr/>
          </p:nvSpPr>
          <p:spPr>
            <a:xfrm>
              <a:off x="623392" y="1342526"/>
              <a:ext cx="4032448" cy="365452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D16271-7DA7-4AFF-8E47-C1ED5F94EFB0}"/>
                </a:ext>
              </a:extLst>
            </p:cNvPr>
            <p:cNvSpPr txBox="1"/>
            <p:nvPr/>
          </p:nvSpPr>
          <p:spPr>
            <a:xfrm>
              <a:off x="767408" y="2348880"/>
              <a:ext cx="3707251" cy="243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Creation time of 1000 device simulations is 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360X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lesser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 with Docker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6E4D59-7AF3-40C7-BA05-9C2AAF1C5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1623485"/>
            <a:ext cx="6087871" cy="3657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17289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86BF4C-2BC0-4354-9C8F-73641517D8E8}"/>
              </a:ext>
            </a:extLst>
          </p:cNvPr>
          <p:cNvSpPr/>
          <p:nvPr/>
        </p:nvSpPr>
        <p:spPr>
          <a:xfrm>
            <a:off x="7035147" y="1412776"/>
            <a:ext cx="4464496" cy="3657600"/>
          </a:xfrm>
          <a:prstGeom prst="rect">
            <a:avLst/>
          </a:prstGeom>
          <a:ln>
            <a:solidFill>
              <a:srgbClr val="9BBB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ABE7E-8D36-4FAA-95DB-7888EFAA303D}"/>
              </a:ext>
            </a:extLst>
          </p:cNvPr>
          <p:cNvSpPr txBox="1"/>
          <p:nvPr/>
        </p:nvSpPr>
        <p:spPr>
          <a:xfrm>
            <a:off x="7226627" y="2348880"/>
            <a:ext cx="4081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FFFFF"/>
                </a:solidFill>
              </a:rPr>
              <a:t>7X</a:t>
            </a:r>
            <a:r>
              <a:rPr lang="en-US" sz="3200" dirty="0">
                <a:solidFill>
                  <a:srgbClr val="FFFFFF"/>
                </a:solidFill>
              </a:rPr>
              <a:t> more device simulations per server</a:t>
            </a:r>
          </a:p>
          <a:p>
            <a:pPr algn="r"/>
            <a:endParaRPr lang="en-US" sz="2800" dirty="0">
              <a:solidFill>
                <a:srgbClr val="FFFFFF"/>
              </a:solidFill>
            </a:endParaRPr>
          </a:p>
          <a:p>
            <a:pPr algn="r"/>
            <a:r>
              <a:rPr lang="en-US" sz="2000" i="1" dirty="0">
                <a:solidFill>
                  <a:srgbClr val="FFFFFF"/>
                </a:solidFill>
              </a:rPr>
              <a:t>4000 (not the max count) </a:t>
            </a:r>
          </a:p>
          <a:p>
            <a:pPr algn="r"/>
            <a:r>
              <a:rPr lang="en-US" sz="2000" i="1" dirty="0">
                <a:solidFill>
                  <a:srgbClr val="FFFFFF"/>
                </a:solidFill>
              </a:rPr>
              <a:t>It was just a conservative number considering decent load balancing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77E91C-6CDD-4BFC-ADBD-C61B7883987A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5184576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Value : Cost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2DE77-4327-4391-A58C-D225F4FE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0B987-4EFB-4145-8505-EA99D8E2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" y="1412776"/>
            <a:ext cx="6087872" cy="365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51945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EF2E34-D1EE-4883-8F32-816394D3FF00}"/>
              </a:ext>
            </a:extLst>
          </p:cNvPr>
          <p:cNvSpPr txBox="1"/>
          <p:nvPr/>
        </p:nvSpPr>
        <p:spPr>
          <a:xfrm>
            <a:off x="623392" y="2057097"/>
            <a:ext cx="20116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defRPr sz="1800" b="1">
                <a:solidFill>
                  <a:srgbClr val="0085C3"/>
                </a:solidFill>
                <a:latin typeface="Museo Sans For Dell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  <a:buSzTx/>
              <a:buFontTx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85C3"/>
                </a:solidFill>
                <a:effectLst/>
                <a:uLnTx/>
                <a:uFillTx/>
                <a:latin typeface="Museo Sans For Dell"/>
              </a:rPr>
              <a:t>Simple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A2BF0-6D0F-4E87-9AC4-40CFA5074DB9}"/>
              </a:ext>
            </a:extLst>
          </p:cNvPr>
          <p:cNvSpPr txBox="1"/>
          <p:nvPr/>
        </p:nvSpPr>
        <p:spPr>
          <a:xfrm>
            <a:off x="2724995" y="2057097"/>
            <a:ext cx="20116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2300" b="1" dirty="0">
                <a:solidFill>
                  <a:srgbClr val="0085C3"/>
                </a:solidFill>
                <a:latin typeface="Museo Sans For Dell"/>
              </a:rPr>
              <a:t>Scalable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F6483-54F4-4E15-8AB3-A3EDADA55840}"/>
              </a:ext>
            </a:extLst>
          </p:cNvPr>
          <p:cNvSpPr txBox="1"/>
          <p:nvPr/>
        </p:nvSpPr>
        <p:spPr>
          <a:xfrm>
            <a:off x="4826598" y="2057097"/>
            <a:ext cx="20116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2300" b="1" dirty="0">
                <a:solidFill>
                  <a:srgbClr val="0085C3"/>
                </a:solidFill>
                <a:latin typeface="Museo Sans For Dell"/>
              </a:rPr>
              <a:t>Unified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A9D87-A970-4416-9133-5E5466A0EBE7}"/>
              </a:ext>
            </a:extLst>
          </p:cNvPr>
          <p:cNvSpPr txBox="1"/>
          <p:nvPr/>
        </p:nvSpPr>
        <p:spPr>
          <a:xfrm>
            <a:off x="6928201" y="2057097"/>
            <a:ext cx="20116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2300" b="1" dirty="0">
                <a:solidFill>
                  <a:srgbClr val="0085C3"/>
                </a:solidFill>
                <a:latin typeface="Museo Sans For Dell"/>
              </a:rPr>
              <a:t>Future-proof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13D91-03B4-4D06-8477-0129523D0511}"/>
              </a:ext>
            </a:extLst>
          </p:cNvPr>
          <p:cNvSpPr/>
          <p:nvPr/>
        </p:nvSpPr>
        <p:spPr>
          <a:xfrm>
            <a:off x="623392" y="2635394"/>
            <a:ext cx="2011680" cy="320040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91440" tIns="91440" rIns="91440" bIns="91440" rtlCol="0"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Simple dashboard</a:t>
            </a: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 with abstraction of background details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Turn-key</a:t>
            </a: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 recording &amp; deployment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North bound </a:t>
            </a: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API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Dynamic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state, event &amp; task machine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Policy driven </a:t>
            </a: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leasing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54C0C-343D-4AEA-871A-BF79A11222D0}"/>
              </a:ext>
            </a:extLst>
          </p:cNvPr>
          <p:cNvSpPr/>
          <p:nvPr/>
        </p:nvSpPr>
        <p:spPr>
          <a:xfrm>
            <a:off x="2724995" y="2635394"/>
            <a:ext cx="2011680" cy="320040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91440" tIns="91440" rIns="91440" bIns="91440" rtlCol="0"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Single click rapid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deployment on thousands of nodes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Scale with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Docker containers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Fault tolerant </a:t>
            </a: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scalable infra</a:t>
            </a:r>
            <a:endParaRPr lang="en-US" sz="1600" b="1" dirty="0">
              <a:solidFill>
                <a:srgbClr val="444444"/>
              </a:solidFill>
              <a:highlight>
                <a:srgbClr val="D5F1FF"/>
              </a:highlight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05D92-C3FE-4538-AF68-9052828EFA02}"/>
              </a:ext>
            </a:extLst>
          </p:cNvPr>
          <p:cNvSpPr/>
          <p:nvPr/>
        </p:nvSpPr>
        <p:spPr>
          <a:xfrm>
            <a:off x="4826598" y="2635394"/>
            <a:ext cx="2011680" cy="320040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91440" tIns="91440" rIns="91440" bIns="91440" rtlCol="0"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All-in-one protocol </a:t>
            </a: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support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Multi-user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Recording, deployment &amp; provisioning from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single dashboard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CFCAB6-40F6-4FF2-92E9-7807F6BC24C0}"/>
              </a:ext>
            </a:extLst>
          </p:cNvPr>
          <p:cNvSpPr/>
          <p:nvPr/>
        </p:nvSpPr>
        <p:spPr>
          <a:xfrm>
            <a:off x="6928201" y="2635394"/>
            <a:ext cx="2011680" cy="320040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91440" tIns="91440" rIns="91440" bIns="91440" rtlCol="0"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Huge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Capex</a:t>
            </a: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saving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Perpetual availability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Write operation ready </a:t>
            </a: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for update simulation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Deterministic </a:t>
            </a: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behavior &amp; performance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Auto-learn and adapt mode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B51753-D767-4E60-A5ED-212068225FED}"/>
              </a:ext>
            </a:extLst>
          </p:cNvPr>
          <p:cNvGrpSpPr/>
          <p:nvPr/>
        </p:nvGrpSpPr>
        <p:grpSpPr>
          <a:xfrm>
            <a:off x="3253007" y="980728"/>
            <a:ext cx="955656" cy="923078"/>
            <a:chOff x="4002375" y="1205267"/>
            <a:chExt cx="1005840" cy="822960"/>
          </a:xfrm>
        </p:grpSpPr>
        <p:sp>
          <p:nvSpPr>
            <p:cNvPr id="13" name="Quad Arrow Callout 19">
              <a:extLst>
                <a:ext uri="{FF2B5EF4-FFF2-40B4-BE49-F238E27FC236}">
                  <a16:creationId xmlns:a16="http://schemas.microsoft.com/office/drawing/2014/main" id="{686752AD-D34A-4217-959A-020E05C857D0}"/>
                </a:ext>
              </a:extLst>
            </p:cNvPr>
            <p:cNvSpPr/>
            <p:nvPr/>
          </p:nvSpPr>
          <p:spPr>
            <a:xfrm>
              <a:off x="4002375" y="1205267"/>
              <a:ext cx="1005840" cy="822960"/>
            </a:xfrm>
            <a:prstGeom prst="quadArrowCallout">
              <a:avLst/>
            </a:prstGeom>
            <a:solidFill>
              <a:srgbClr val="007DB8"/>
            </a:solidFill>
            <a:ln w="22225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CF2CF-2C2F-4594-9E41-2A0C29573AF7}"/>
                </a:ext>
              </a:extLst>
            </p:cNvPr>
            <p:cNvSpPr txBox="1"/>
            <p:nvPr/>
          </p:nvSpPr>
          <p:spPr>
            <a:xfrm>
              <a:off x="4403691" y="1468824"/>
              <a:ext cx="203204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endParaRPr>
            </a:p>
          </p:txBody>
        </p:sp>
      </p:grpSp>
      <p:sp>
        <p:nvSpPr>
          <p:cNvPr id="15" name="Freeform 21">
            <a:extLst>
              <a:ext uri="{FF2B5EF4-FFF2-40B4-BE49-F238E27FC236}">
                <a16:creationId xmlns:a16="http://schemas.microsoft.com/office/drawing/2014/main" id="{4B34C836-5542-4481-8CCD-5B3400FBF2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00773" y="1028991"/>
            <a:ext cx="866537" cy="844088"/>
          </a:xfrm>
          <a:custGeom>
            <a:avLst/>
            <a:gdLst>
              <a:gd name="T0" fmla="*/ 1422 w 1681"/>
              <a:gd name="T1" fmla="*/ 72 h 1639"/>
              <a:gd name="T2" fmla="*/ 1146 w 1681"/>
              <a:gd name="T3" fmla="*/ 22 h 1639"/>
              <a:gd name="T4" fmla="*/ 1060 w 1681"/>
              <a:gd name="T5" fmla="*/ 148 h 1639"/>
              <a:gd name="T6" fmla="*/ 888 w 1681"/>
              <a:gd name="T7" fmla="*/ 200 h 1639"/>
              <a:gd name="T8" fmla="*/ 832 w 1681"/>
              <a:gd name="T9" fmla="*/ 198 h 1639"/>
              <a:gd name="T10" fmla="*/ 662 w 1681"/>
              <a:gd name="T11" fmla="*/ 250 h 1639"/>
              <a:gd name="T12" fmla="*/ 603 w 1681"/>
              <a:gd name="T13" fmla="*/ 249 h 1639"/>
              <a:gd name="T14" fmla="*/ 436 w 1681"/>
              <a:gd name="T15" fmla="*/ 300 h 1639"/>
              <a:gd name="T16" fmla="*/ 381 w 1681"/>
              <a:gd name="T17" fmla="*/ 312 h 1639"/>
              <a:gd name="T18" fmla="*/ 211 w 1681"/>
              <a:gd name="T19" fmla="*/ 335 h 1639"/>
              <a:gd name="T20" fmla="*/ 0 w 1681"/>
              <a:gd name="T21" fmla="*/ 1414 h 1639"/>
              <a:gd name="T22" fmla="*/ 363 w 1681"/>
              <a:gd name="T23" fmla="*/ 1358 h 1639"/>
              <a:gd name="T24" fmla="*/ 416 w 1681"/>
              <a:gd name="T25" fmla="*/ 1636 h 1639"/>
              <a:gd name="T26" fmla="*/ 425 w 1681"/>
              <a:gd name="T27" fmla="*/ 1639 h 1639"/>
              <a:gd name="T28" fmla="*/ 1149 w 1681"/>
              <a:gd name="T29" fmla="*/ 1436 h 1639"/>
              <a:gd name="T30" fmla="*/ 1188 w 1681"/>
              <a:gd name="T31" fmla="*/ 62 h 1639"/>
              <a:gd name="T32" fmla="*/ 1170 w 1681"/>
              <a:gd name="T33" fmla="*/ 133 h 1639"/>
              <a:gd name="T34" fmla="*/ 962 w 1681"/>
              <a:gd name="T35" fmla="*/ 118 h 1639"/>
              <a:gd name="T36" fmla="*/ 977 w 1681"/>
              <a:gd name="T37" fmla="*/ 182 h 1639"/>
              <a:gd name="T38" fmla="*/ 959 w 1681"/>
              <a:gd name="T39" fmla="*/ 120 h 1639"/>
              <a:gd name="T40" fmla="*/ 756 w 1681"/>
              <a:gd name="T41" fmla="*/ 188 h 1639"/>
              <a:gd name="T42" fmla="*/ 718 w 1681"/>
              <a:gd name="T43" fmla="*/ 244 h 1639"/>
              <a:gd name="T44" fmla="*/ 511 w 1681"/>
              <a:gd name="T45" fmla="*/ 231 h 1639"/>
              <a:gd name="T46" fmla="*/ 558 w 1681"/>
              <a:gd name="T47" fmla="*/ 284 h 1639"/>
              <a:gd name="T48" fmla="*/ 495 w 1681"/>
              <a:gd name="T49" fmla="*/ 273 h 1639"/>
              <a:gd name="T50" fmla="*/ 280 w 1681"/>
              <a:gd name="T51" fmla="*/ 290 h 1639"/>
              <a:gd name="T52" fmla="*/ 323 w 1681"/>
              <a:gd name="T53" fmla="*/ 325 h 1639"/>
              <a:gd name="T54" fmla="*/ 1135 w 1681"/>
              <a:gd name="T55" fmla="*/ 1381 h 1639"/>
              <a:gd name="T56" fmla="*/ 423 w 1681"/>
              <a:gd name="T57" fmla="*/ 1369 h 1639"/>
              <a:gd name="T58" fmla="*/ 411 w 1681"/>
              <a:gd name="T59" fmla="*/ 1308 h 1639"/>
              <a:gd name="T60" fmla="*/ 344 w 1681"/>
              <a:gd name="T61" fmla="*/ 487 h 1639"/>
              <a:gd name="T62" fmla="*/ 570 w 1681"/>
              <a:gd name="T63" fmla="*/ 431 h 1639"/>
              <a:gd name="T64" fmla="*/ 796 w 1681"/>
              <a:gd name="T65" fmla="*/ 374 h 1639"/>
              <a:gd name="T66" fmla="*/ 1022 w 1681"/>
              <a:gd name="T67" fmla="*/ 318 h 1639"/>
              <a:gd name="T68" fmla="*/ 1239 w 1681"/>
              <a:gd name="T69" fmla="*/ 175 h 1639"/>
              <a:gd name="T70" fmla="*/ 1302 w 1681"/>
              <a:gd name="T71" fmla="*/ 277 h 1639"/>
              <a:gd name="T72" fmla="*/ 1135 w 1681"/>
              <a:gd name="T73" fmla="*/ 1381 h 1639"/>
              <a:gd name="T74" fmla="*/ 599 w 1681"/>
              <a:gd name="T75" fmla="*/ 897 h 1639"/>
              <a:gd name="T76" fmla="*/ 807 w 1681"/>
              <a:gd name="T77" fmla="*/ 845 h 1639"/>
              <a:gd name="T78" fmla="*/ 1015 w 1681"/>
              <a:gd name="T79" fmla="*/ 793 h 1639"/>
              <a:gd name="T80" fmla="*/ 1224 w 1681"/>
              <a:gd name="T81" fmla="*/ 740 h 1639"/>
              <a:gd name="T82" fmla="*/ 1159 w 1681"/>
              <a:gd name="T83" fmla="*/ 938 h 1639"/>
              <a:gd name="T84" fmla="*/ 1190 w 1681"/>
              <a:gd name="T85" fmla="*/ 748 h 1639"/>
              <a:gd name="T86" fmla="*/ 1432 w 1681"/>
              <a:gd name="T87" fmla="*/ 688 h 1639"/>
              <a:gd name="T88" fmla="*/ 831 w 1681"/>
              <a:gd name="T89" fmla="*/ 798 h 1639"/>
              <a:gd name="T90" fmla="*/ 831 w 1681"/>
              <a:gd name="T91" fmla="*/ 798 h 1639"/>
              <a:gd name="T92" fmla="*/ 1188 w 1681"/>
              <a:gd name="T93" fmla="*/ 607 h 1639"/>
              <a:gd name="T94" fmla="*/ 1208 w 1681"/>
              <a:gd name="T95" fmla="*/ 705 h 1639"/>
              <a:gd name="T96" fmla="*/ 1378 w 1681"/>
              <a:gd name="T97" fmla="*/ 480 h 1639"/>
              <a:gd name="T98" fmla="*/ 1208 w 1681"/>
              <a:gd name="T99" fmla="*/ 531 h 1639"/>
              <a:gd name="T100" fmla="*/ 1378 w 1681"/>
              <a:gd name="T101" fmla="*/ 480 h 1639"/>
              <a:gd name="T102" fmla="*/ 522 w 1681"/>
              <a:gd name="T103" fmla="*/ 1319 h 1639"/>
              <a:gd name="T104" fmla="*/ 509 w 1681"/>
              <a:gd name="T105" fmla="*/ 1265 h 1639"/>
              <a:gd name="T106" fmla="*/ 682 w 1681"/>
              <a:gd name="T107" fmla="*/ 1229 h 1639"/>
              <a:gd name="T108" fmla="*/ 901 w 1681"/>
              <a:gd name="T109" fmla="*/ 1217 h 1639"/>
              <a:gd name="T110" fmla="*/ 728 w 1681"/>
              <a:gd name="T111" fmla="*/ 1257 h 1639"/>
              <a:gd name="T112" fmla="*/ 715 w 1681"/>
              <a:gd name="T113" fmla="*/ 1204 h 1639"/>
              <a:gd name="T114" fmla="*/ 889 w 1681"/>
              <a:gd name="T115" fmla="*/ 1168 h 1639"/>
              <a:gd name="T116" fmla="*/ 901 w 1681"/>
              <a:gd name="T117" fmla="*/ 1217 h 1639"/>
              <a:gd name="T118" fmla="*/ 1066 w 1681"/>
              <a:gd name="T119" fmla="*/ 1183 h 1639"/>
              <a:gd name="T120" fmla="*/ 933 w 1681"/>
              <a:gd name="T121" fmla="*/ 1192 h 1639"/>
              <a:gd name="T122" fmla="*/ 922 w 1681"/>
              <a:gd name="T123" fmla="*/ 1144 h 1639"/>
              <a:gd name="T124" fmla="*/ 1095 w 1681"/>
              <a:gd name="T125" fmla="*/ 1108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1" h="1639">
                <a:moveTo>
                  <a:pt x="1681" y="1288"/>
                </a:moveTo>
                <a:lnTo>
                  <a:pt x="1669" y="1236"/>
                </a:lnTo>
                <a:lnTo>
                  <a:pt x="1434" y="129"/>
                </a:lnTo>
                <a:lnTo>
                  <a:pt x="1422" y="72"/>
                </a:lnTo>
                <a:lnTo>
                  <a:pt x="1365" y="86"/>
                </a:lnTo>
                <a:lnTo>
                  <a:pt x="1292" y="103"/>
                </a:lnTo>
                <a:cubicBezTo>
                  <a:pt x="1279" y="71"/>
                  <a:pt x="1260" y="42"/>
                  <a:pt x="1231" y="21"/>
                </a:cubicBezTo>
                <a:cubicBezTo>
                  <a:pt x="1204" y="1"/>
                  <a:pt x="1171" y="0"/>
                  <a:pt x="1146" y="22"/>
                </a:cubicBezTo>
                <a:cubicBezTo>
                  <a:pt x="1116" y="48"/>
                  <a:pt x="1113" y="97"/>
                  <a:pt x="1114" y="136"/>
                </a:cubicBezTo>
                <a:cubicBezTo>
                  <a:pt x="1114" y="140"/>
                  <a:pt x="1114" y="144"/>
                  <a:pt x="1114" y="147"/>
                </a:cubicBezTo>
                <a:lnTo>
                  <a:pt x="1066" y="159"/>
                </a:lnTo>
                <a:cubicBezTo>
                  <a:pt x="1064" y="155"/>
                  <a:pt x="1062" y="152"/>
                  <a:pt x="1060" y="148"/>
                </a:cubicBezTo>
                <a:cubicBezTo>
                  <a:pt x="1048" y="120"/>
                  <a:pt x="1030" y="95"/>
                  <a:pt x="1005" y="77"/>
                </a:cubicBezTo>
                <a:cubicBezTo>
                  <a:pt x="978" y="58"/>
                  <a:pt x="946" y="56"/>
                  <a:pt x="920" y="78"/>
                </a:cubicBezTo>
                <a:cubicBezTo>
                  <a:pt x="892" y="103"/>
                  <a:pt x="888" y="148"/>
                  <a:pt x="888" y="186"/>
                </a:cubicBezTo>
                <a:cubicBezTo>
                  <a:pt x="888" y="191"/>
                  <a:pt x="888" y="196"/>
                  <a:pt x="888" y="200"/>
                </a:cubicBezTo>
                <a:cubicBezTo>
                  <a:pt x="888" y="201"/>
                  <a:pt x="888" y="202"/>
                  <a:pt x="888" y="203"/>
                </a:cubicBezTo>
                <a:lnTo>
                  <a:pt x="840" y="215"/>
                </a:lnTo>
                <a:cubicBezTo>
                  <a:pt x="839" y="214"/>
                  <a:pt x="838" y="213"/>
                  <a:pt x="838" y="212"/>
                </a:cubicBezTo>
                <a:cubicBezTo>
                  <a:pt x="836" y="207"/>
                  <a:pt x="834" y="203"/>
                  <a:pt x="832" y="198"/>
                </a:cubicBezTo>
                <a:cubicBezTo>
                  <a:pt x="819" y="173"/>
                  <a:pt x="803" y="151"/>
                  <a:pt x="780" y="134"/>
                </a:cubicBezTo>
                <a:cubicBezTo>
                  <a:pt x="753" y="114"/>
                  <a:pt x="720" y="113"/>
                  <a:pt x="694" y="135"/>
                </a:cubicBezTo>
                <a:cubicBezTo>
                  <a:pt x="668" y="158"/>
                  <a:pt x="662" y="199"/>
                  <a:pt x="662" y="236"/>
                </a:cubicBezTo>
                <a:cubicBezTo>
                  <a:pt x="662" y="241"/>
                  <a:pt x="662" y="245"/>
                  <a:pt x="662" y="250"/>
                </a:cubicBezTo>
                <a:cubicBezTo>
                  <a:pt x="662" y="253"/>
                  <a:pt x="662" y="256"/>
                  <a:pt x="663" y="258"/>
                </a:cubicBezTo>
                <a:lnTo>
                  <a:pt x="613" y="270"/>
                </a:lnTo>
                <a:cubicBezTo>
                  <a:pt x="612" y="267"/>
                  <a:pt x="611" y="265"/>
                  <a:pt x="609" y="262"/>
                </a:cubicBezTo>
                <a:cubicBezTo>
                  <a:pt x="607" y="257"/>
                  <a:pt x="605" y="253"/>
                  <a:pt x="603" y="249"/>
                </a:cubicBezTo>
                <a:cubicBezTo>
                  <a:pt x="591" y="226"/>
                  <a:pt x="575" y="206"/>
                  <a:pt x="554" y="190"/>
                </a:cubicBezTo>
                <a:cubicBezTo>
                  <a:pt x="527" y="171"/>
                  <a:pt x="494" y="169"/>
                  <a:pt x="468" y="191"/>
                </a:cubicBezTo>
                <a:cubicBezTo>
                  <a:pt x="444" y="213"/>
                  <a:pt x="437" y="251"/>
                  <a:pt x="437" y="285"/>
                </a:cubicBezTo>
                <a:cubicBezTo>
                  <a:pt x="436" y="290"/>
                  <a:pt x="436" y="295"/>
                  <a:pt x="436" y="300"/>
                </a:cubicBezTo>
                <a:cubicBezTo>
                  <a:pt x="437" y="305"/>
                  <a:pt x="437" y="309"/>
                  <a:pt x="437" y="314"/>
                </a:cubicBezTo>
                <a:lnTo>
                  <a:pt x="424" y="317"/>
                </a:lnTo>
                <a:lnTo>
                  <a:pt x="387" y="325"/>
                </a:lnTo>
                <a:cubicBezTo>
                  <a:pt x="385" y="321"/>
                  <a:pt x="383" y="316"/>
                  <a:pt x="381" y="312"/>
                </a:cubicBezTo>
                <a:cubicBezTo>
                  <a:pt x="378" y="308"/>
                  <a:pt x="377" y="303"/>
                  <a:pt x="374" y="299"/>
                </a:cubicBezTo>
                <a:cubicBezTo>
                  <a:pt x="363" y="279"/>
                  <a:pt x="347" y="261"/>
                  <a:pt x="328" y="247"/>
                </a:cubicBezTo>
                <a:cubicBezTo>
                  <a:pt x="301" y="227"/>
                  <a:pt x="268" y="226"/>
                  <a:pt x="243" y="248"/>
                </a:cubicBezTo>
                <a:cubicBezTo>
                  <a:pt x="219" y="268"/>
                  <a:pt x="213" y="302"/>
                  <a:pt x="211" y="335"/>
                </a:cubicBezTo>
                <a:cubicBezTo>
                  <a:pt x="211" y="340"/>
                  <a:pt x="211" y="345"/>
                  <a:pt x="211" y="349"/>
                </a:cubicBezTo>
                <a:cubicBezTo>
                  <a:pt x="211" y="354"/>
                  <a:pt x="211" y="359"/>
                  <a:pt x="211" y="364"/>
                </a:cubicBezTo>
                <a:lnTo>
                  <a:pt x="102" y="388"/>
                </a:lnTo>
                <a:lnTo>
                  <a:pt x="0" y="1414"/>
                </a:lnTo>
                <a:lnTo>
                  <a:pt x="353" y="1311"/>
                </a:lnTo>
                <a:lnTo>
                  <a:pt x="356" y="1324"/>
                </a:lnTo>
                <a:lnTo>
                  <a:pt x="359" y="1338"/>
                </a:lnTo>
                <a:lnTo>
                  <a:pt x="363" y="1358"/>
                </a:lnTo>
                <a:lnTo>
                  <a:pt x="77" y="1449"/>
                </a:lnTo>
                <a:lnTo>
                  <a:pt x="2" y="1473"/>
                </a:lnTo>
                <a:lnTo>
                  <a:pt x="76" y="1502"/>
                </a:lnTo>
                <a:lnTo>
                  <a:pt x="416" y="1636"/>
                </a:lnTo>
                <a:lnTo>
                  <a:pt x="422" y="1638"/>
                </a:lnTo>
                <a:lnTo>
                  <a:pt x="422" y="1638"/>
                </a:lnTo>
                <a:lnTo>
                  <a:pt x="423" y="1638"/>
                </a:lnTo>
                <a:lnTo>
                  <a:pt x="425" y="1639"/>
                </a:lnTo>
                <a:lnTo>
                  <a:pt x="434" y="1636"/>
                </a:lnTo>
                <a:lnTo>
                  <a:pt x="1123" y="1444"/>
                </a:lnTo>
                <a:lnTo>
                  <a:pt x="1150" y="1436"/>
                </a:lnTo>
                <a:lnTo>
                  <a:pt x="1149" y="1436"/>
                </a:lnTo>
                <a:lnTo>
                  <a:pt x="1629" y="1302"/>
                </a:lnTo>
                <a:lnTo>
                  <a:pt x="1681" y="1288"/>
                </a:lnTo>
                <a:close/>
                <a:moveTo>
                  <a:pt x="1184" y="64"/>
                </a:moveTo>
                <a:cubicBezTo>
                  <a:pt x="1186" y="61"/>
                  <a:pt x="1186" y="61"/>
                  <a:pt x="1188" y="62"/>
                </a:cubicBezTo>
                <a:cubicBezTo>
                  <a:pt x="1195" y="63"/>
                  <a:pt x="1201" y="68"/>
                  <a:pt x="1208" y="75"/>
                </a:cubicBezTo>
                <a:cubicBezTo>
                  <a:pt x="1218" y="85"/>
                  <a:pt x="1226" y="97"/>
                  <a:pt x="1233" y="110"/>
                </a:cubicBezTo>
                <a:cubicBezTo>
                  <a:pt x="1234" y="113"/>
                  <a:pt x="1235" y="115"/>
                  <a:pt x="1236" y="117"/>
                </a:cubicBezTo>
                <a:lnTo>
                  <a:pt x="1170" y="133"/>
                </a:lnTo>
                <a:cubicBezTo>
                  <a:pt x="1170" y="130"/>
                  <a:pt x="1170" y="127"/>
                  <a:pt x="1170" y="124"/>
                </a:cubicBezTo>
                <a:cubicBezTo>
                  <a:pt x="1170" y="101"/>
                  <a:pt x="1172" y="77"/>
                  <a:pt x="1184" y="64"/>
                </a:cubicBezTo>
                <a:close/>
                <a:moveTo>
                  <a:pt x="959" y="120"/>
                </a:moveTo>
                <a:cubicBezTo>
                  <a:pt x="962" y="117"/>
                  <a:pt x="961" y="118"/>
                  <a:pt x="962" y="118"/>
                </a:cubicBezTo>
                <a:cubicBezTo>
                  <a:pt x="970" y="119"/>
                  <a:pt x="975" y="124"/>
                  <a:pt x="982" y="131"/>
                </a:cubicBezTo>
                <a:cubicBezTo>
                  <a:pt x="991" y="140"/>
                  <a:pt x="998" y="150"/>
                  <a:pt x="1004" y="161"/>
                </a:cubicBezTo>
                <a:cubicBezTo>
                  <a:pt x="1006" y="165"/>
                  <a:pt x="1009" y="169"/>
                  <a:pt x="1010" y="173"/>
                </a:cubicBezTo>
                <a:lnTo>
                  <a:pt x="977" y="182"/>
                </a:lnTo>
                <a:lnTo>
                  <a:pt x="950" y="189"/>
                </a:lnTo>
                <a:lnTo>
                  <a:pt x="950" y="188"/>
                </a:lnTo>
                <a:cubicBezTo>
                  <a:pt x="950" y="183"/>
                  <a:pt x="947" y="179"/>
                  <a:pt x="947" y="174"/>
                </a:cubicBezTo>
                <a:cubicBezTo>
                  <a:pt x="948" y="153"/>
                  <a:pt x="949" y="132"/>
                  <a:pt x="959" y="120"/>
                </a:cubicBezTo>
                <a:close/>
                <a:moveTo>
                  <a:pt x="719" y="223"/>
                </a:moveTo>
                <a:cubicBezTo>
                  <a:pt x="720" y="205"/>
                  <a:pt x="723" y="187"/>
                  <a:pt x="732" y="177"/>
                </a:cubicBezTo>
                <a:cubicBezTo>
                  <a:pt x="735" y="174"/>
                  <a:pt x="735" y="174"/>
                  <a:pt x="736" y="174"/>
                </a:cubicBezTo>
                <a:cubicBezTo>
                  <a:pt x="743" y="176"/>
                  <a:pt x="749" y="181"/>
                  <a:pt x="756" y="188"/>
                </a:cubicBezTo>
                <a:cubicBezTo>
                  <a:pt x="763" y="195"/>
                  <a:pt x="769" y="203"/>
                  <a:pt x="775" y="211"/>
                </a:cubicBezTo>
                <a:cubicBezTo>
                  <a:pt x="777" y="215"/>
                  <a:pt x="780" y="219"/>
                  <a:pt x="782" y="224"/>
                </a:cubicBezTo>
                <a:cubicBezTo>
                  <a:pt x="783" y="225"/>
                  <a:pt x="784" y="227"/>
                  <a:pt x="784" y="228"/>
                </a:cubicBezTo>
                <a:lnTo>
                  <a:pt x="718" y="244"/>
                </a:lnTo>
                <a:cubicBezTo>
                  <a:pt x="718" y="242"/>
                  <a:pt x="718" y="240"/>
                  <a:pt x="718" y="238"/>
                </a:cubicBezTo>
                <a:cubicBezTo>
                  <a:pt x="718" y="233"/>
                  <a:pt x="719" y="228"/>
                  <a:pt x="719" y="223"/>
                </a:cubicBezTo>
                <a:close/>
                <a:moveTo>
                  <a:pt x="507" y="233"/>
                </a:moveTo>
                <a:cubicBezTo>
                  <a:pt x="510" y="230"/>
                  <a:pt x="509" y="231"/>
                  <a:pt x="511" y="231"/>
                </a:cubicBezTo>
                <a:cubicBezTo>
                  <a:pt x="518" y="232"/>
                  <a:pt x="524" y="237"/>
                  <a:pt x="531" y="244"/>
                </a:cubicBezTo>
                <a:cubicBezTo>
                  <a:pt x="536" y="249"/>
                  <a:pt x="541" y="255"/>
                  <a:pt x="545" y="261"/>
                </a:cubicBezTo>
                <a:cubicBezTo>
                  <a:pt x="548" y="265"/>
                  <a:pt x="550" y="270"/>
                  <a:pt x="553" y="274"/>
                </a:cubicBezTo>
                <a:cubicBezTo>
                  <a:pt x="554" y="277"/>
                  <a:pt x="556" y="281"/>
                  <a:pt x="558" y="284"/>
                </a:cubicBezTo>
                <a:cubicBezTo>
                  <a:pt x="558" y="284"/>
                  <a:pt x="558" y="285"/>
                  <a:pt x="558" y="285"/>
                </a:cubicBezTo>
                <a:lnTo>
                  <a:pt x="498" y="300"/>
                </a:lnTo>
                <a:cubicBezTo>
                  <a:pt x="498" y="296"/>
                  <a:pt x="495" y="292"/>
                  <a:pt x="496" y="287"/>
                </a:cubicBezTo>
                <a:cubicBezTo>
                  <a:pt x="496" y="282"/>
                  <a:pt x="495" y="278"/>
                  <a:pt x="495" y="273"/>
                </a:cubicBezTo>
                <a:cubicBezTo>
                  <a:pt x="496" y="257"/>
                  <a:pt x="499" y="242"/>
                  <a:pt x="507" y="233"/>
                </a:cubicBezTo>
                <a:close/>
                <a:moveTo>
                  <a:pt x="267" y="337"/>
                </a:moveTo>
                <a:cubicBezTo>
                  <a:pt x="267" y="332"/>
                  <a:pt x="268" y="327"/>
                  <a:pt x="268" y="322"/>
                </a:cubicBezTo>
                <a:cubicBezTo>
                  <a:pt x="270" y="309"/>
                  <a:pt x="274" y="297"/>
                  <a:pt x="280" y="290"/>
                </a:cubicBezTo>
                <a:cubicBezTo>
                  <a:pt x="283" y="287"/>
                  <a:pt x="283" y="287"/>
                  <a:pt x="284" y="287"/>
                </a:cubicBezTo>
                <a:cubicBezTo>
                  <a:pt x="292" y="289"/>
                  <a:pt x="298" y="294"/>
                  <a:pt x="305" y="301"/>
                </a:cubicBezTo>
                <a:cubicBezTo>
                  <a:pt x="308" y="304"/>
                  <a:pt x="311" y="308"/>
                  <a:pt x="314" y="312"/>
                </a:cubicBezTo>
                <a:cubicBezTo>
                  <a:pt x="318" y="316"/>
                  <a:pt x="321" y="320"/>
                  <a:pt x="323" y="325"/>
                </a:cubicBezTo>
                <a:cubicBezTo>
                  <a:pt x="326" y="329"/>
                  <a:pt x="328" y="333"/>
                  <a:pt x="331" y="337"/>
                </a:cubicBezTo>
                <a:lnTo>
                  <a:pt x="267" y="351"/>
                </a:lnTo>
                <a:cubicBezTo>
                  <a:pt x="267" y="347"/>
                  <a:pt x="267" y="342"/>
                  <a:pt x="267" y="337"/>
                </a:cubicBezTo>
                <a:close/>
                <a:moveTo>
                  <a:pt x="1135" y="1381"/>
                </a:moveTo>
                <a:lnTo>
                  <a:pt x="1121" y="1385"/>
                </a:lnTo>
                <a:lnTo>
                  <a:pt x="1108" y="1389"/>
                </a:lnTo>
                <a:lnTo>
                  <a:pt x="465" y="1568"/>
                </a:lnTo>
                <a:lnTo>
                  <a:pt x="423" y="1369"/>
                </a:lnTo>
                <a:lnTo>
                  <a:pt x="420" y="1355"/>
                </a:lnTo>
                <a:lnTo>
                  <a:pt x="417" y="1341"/>
                </a:lnTo>
                <a:lnTo>
                  <a:pt x="413" y="1322"/>
                </a:lnTo>
                <a:lnTo>
                  <a:pt x="411" y="1308"/>
                </a:lnTo>
                <a:lnTo>
                  <a:pt x="408" y="1295"/>
                </a:lnTo>
                <a:lnTo>
                  <a:pt x="224" y="424"/>
                </a:lnTo>
                <a:lnTo>
                  <a:pt x="348" y="394"/>
                </a:lnTo>
                <a:cubicBezTo>
                  <a:pt x="353" y="426"/>
                  <a:pt x="351" y="459"/>
                  <a:pt x="344" y="487"/>
                </a:cubicBezTo>
                <a:cubicBezTo>
                  <a:pt x="336" y="523"/>
                  <a:pt x="391" y="538"/>
                  <a:pt x="399" y="502"/>
                </a:cubicBezTo>
                <a:cubicBezTo>
                  <a:pt x="407" y="465"/>
                  <a:pt x="409" y="422"/>
                  <a:pt x="402" y="380"/>
                </a:cubicBezTo>
                <a:lnTo>
                  <a:pt x="574" y="338"/>
                </a:lnTo>
                <a:cubicBezTo>
                  <a:pt x="578" y="370"/>
                  <a:pt x="577" y="403"/>
                  <a:pt x="570" y="431"/>
                </a:cubicBezTo>
                <a:cubicBezTo>
                  <a:pt x="562" y="466"/>
                  <a:pt x="616" y="481"/>
                  <a:pt x="625" y="446"/>
                </a:cubicBezTo>
                <a:cubicBezTo>
                  <a:pt x="633" y="409"/>
                  <a:pt x="635" y="366"/>
                  <a:pt x="628" y="325"/>
                </a:cubicBezTo>
                <a:lnTo>
                  <a:pt x="800" y="283"/>
                </a:lnTo>
                <a:cubicBezTo>
                  <a:pt x="804" y="314"/>
                  <a:pt x="802" y="347"/>
                  <a:pt x="796" y="374"/>
                </a:cubicBezTo>
                <a:cubicBezTo>
                  <a:pt x="788" y="410"/>
                  <a:pt x="842" y="425"/>
                  <a:pt x="850" y="389"/>
                </a:cubicBezTo>
                <a:cubicBezTo>
                  <a:pt x="859" y="353"/>
                  <a:pt x="860" y="310"/>
                  <a:pt x="854" y="269"/>
                </a:cubicBezTo>
                <a:lnTo>
                  <a:pt x="1025" y="227"/>
                </a:lnTo>
                <a:cubicBezTo>
                  <a:pt x="1030" y="258"/>
                  <a:pt x="1028" y="290"/>
                  <a:pt x="1022" y="318"/>
                </a:cubicBezTo>
                <a:cubicBezTo>
                  <a:pt x="1013" y="353"/>
                  <a:pt x="1068" y="369"/>
                  <a:pt x="1076" y="333"/>
                </a:cubicBezTo>
                <a:cubicBezTo>
                  <a:pt x="1085" y="297"/>
                  <a:pt x="1086" y="255"/>
                  <a:pt x="1080" y="214"/>
                </a:cubicBezTo>
                <a:lnTo>
                  <a:pt x="1224" y="178"/>
                </a:lnTo>
                <a:lnTo>
                  <a:pt x="1239" y="175"/>
                </a:lnTo>
                <a:lnTo>
                  <a:pt x="1251" y="172"/>
                </a:lnTo>
                <a:cubicBezTo>
                  <a:pt x="1252" y="175"/>
                  <a:pt x="1252" y="178"/>
                  <a:pt x="1252" y="181"/>
                </a:cubicBezTo>
                <a:cubicBezTo>
                  <a:pt x="1255" y="209"/>
                  <a:pt x="1253" y="237"/>
                  <a:pt x="1247" y="262"/>
                </a:cubicBezTo>
                <a:cubicBezTo>
                  <a:pt x="1239" y="297"/>
                  <a:pt x="1294" y="312"/>
                  <a:pt x="1302" y="277"/>
                </a:cubicBezTo>
                <a:cubicBezTo>
                  <a:pt x="1310" y="240"/>
                  <a:pt x="1312" y="199"/>
                  <a:pt x="1306" y="158"/>
                </a:cubicBezTo>
                <a:lnTo>
                  <a:pt x="1379" y="140"/>
                </a:lnTo>
                <a:lnTo>
                  <a:pt x="1614" y="1248"/>
                </a:lnTo>
                <a:lnTo>
                  <a:pt x="1135" y="1381"/>
                </a:lnTo>
                <a:close/>
                <a:moveTo>
                  <a:pt x="640" y="1069"/>
                </a:moveTo>
                <a:lnTo>
                  <a:pt x="468" y="1111"/>
                </a:lnTo>
                <a:lnTo>
                  <a:pt x="426" y="938"/>
                </a:lnTo>
                <a:lnTo>
                  <a:pt x="599" y="897"/>
                </a:lnTo>
                <a:lnTo>
                  <a:pt x="640" y="1069"/>
                </a:lnTo>
                <a:close/>
                <a:moveTo>
                  <a:pt x="676" y="1058"/>
                </a:moveTo>
                <a:lnTo>
                  <a:pt x="635" y="886"/>
                </a:lnTo>
                <a:lnTo>
                  <a:pt x="807" y="845"/>
                </a:lnTo>
                <a:lnTo>
                  <a:pt x="848" y="1017"/>
                </a:lnTo>
                <a:lnTo>
                  <a:pt x="676" y="1058"/>
                </a:lnTo>
                <a:close/>
                <a:moveTo>
                  <a:pt x="843" y="834"/>
                </a:moveTo>
                <a:lnTo>
                  <a:pt x="1015" y="793"/>
                </a:lnTo>
                <a:lnTo>
                  <a:pt x="1057" y="965"/>
                </a:lnTo>
                <a:lnTo>
                  <a:pt x="885" y="1006"/>
                </a:lnTo>
                <a:lnTo>
                  <a:pt x="843" y="834"/>
                </a:lnTo>
                <a:close/>
                <a:moveTo>
                  <a:pt x="1224" y="740"/>
                </a:moveTo>
                <a:lnTo>
                  <a:pt x="1265" y="913"/>
                </a:lnTo>
                <a:lnTo>
                  <a:pt x="1188" y="931"/>
                </a:lnTo>
                <a:lnTo>
                  <a:pt x="1174" y="934"/>
                </a:lnTo>
                <a:lnTo>
                  <a:pt x="1159" y="938"/>
                </a:lnTo>
                <a:lnTo>
                  <a:pt x="1093" y="954"/>
                </a:lnTo>
                <a:lnTo>
                  <a:pt x="1052" y="782"/>
                </a:lnTo>
                <a:lnTo>
                  <a:pt x="1175" y="752"/>
                </a:lnTo>
                <a:lnTo>
                  <a:pt x="1190" y="748"/>
                </a:lnTo>
                <a:lnTo>
                  <a:pt x="1204" y="745"/>
                </a:lnTo>
                <a:lnTo>
                  <a:pt x="1224" y="740"/>
                </a:lnTo>
                <a:close/>
                <a:moveTo>
                  <a:pt x="1260" y="729"/>
                </a:moveTo>
                <a:lnTo>
                  <a:pt x="1432" y="688"/>
                </a:lnTo>
                <a:lnTo>
                  <a:pt x="1474" y="860"/>
                </a:lnTo>
                <a:lnTo>
                  <a:pt x="1301" y="902"/>
                </a:lnTo>
                <a:lnTo>
                  <a:pt x="1260" y="729"/>
                </a:lnTo>
                <a:close/>
                <a:moveTo>
                  <a:pt x="831" y="798"/>
                </a:moveTo>
                <a:lnTo>
                  <a:pt x="789" y="626"/>
                </a:lnTo>
                <a:lnTo>
                  <a:pt x="961" y="585"/>
                </a:lnTo>
                <a:lnTo>
                  <a:pt x="1003" y="757"/>
                </a:lnTo>
                <a:lnTo>
                  <a:pt x="831" y="798"/>
                </a:lnTo>
                <a:close/>
                <a:moveTo>
                  <a:pt x="1039" y="746"/>
                </a:moveTo>
                <a:lnTo>
                  <a:pt x="998" y="574"/>
                </a:lnTo>
                <a:lnTo>
                  <a:pt x="1170" y="532"/>
                </a:lnTo>
                <a:lnTo>
                  <a:pt x="1188" y="607"/>
                </a:lnTo>
                <a:lnTo>
                  <a:pt x="1198" y="650"/>
                </a:lnTo>
                <a:lnTo>
                  <a:pt x="1209" y="694"/>
                </a:lnTo>
                <a:lnTo>
                  <a:pt x="1211" y="705"/>
                </a:lnTo>
                <a:lnTo>
                  <a:pt x="1208" y="705"/>
                </a:lnTo>
                <a:lnTo>
                  <a:pt x="1193" y="709"/>
                </a:lnTo>
                <a:lnTo>
                  <a:pt x="1179" y="712"/>
                </a:lnTo>
                <a:lnTo>
                  <a:pt x="1039" y="746"/>
                </a:lnTo>
                <a:close/>
                <a:moveTo>
                  <a:pt x="1378" y="480"/>
                </a:moveTo>
                <a:lnTo>
                  <a:pt x="1420" y="652"/>
                </a:lnTo>
                <a:lnTo>
                  <a:pt x="1247" y="694"/>
                </a:lnTo>
                <a:lnTo>
                  <a:pt x="1219" y="574"/>
                </a:lnTo>
                <a:lnTo>
                  <a:pt x="1208" y="531"/>
                </a:lnTo>
                <a:lnTo>
                  <a:pt x="1206" y="521"/>
                </a:lnTo>
                <a:lnTo>
                  <a:pt x="1209" y="521"/>
                </a:lnTo>
                <a:lnTo>
                  <a:pt x="1224" y="517"/>
                </a:lnTo>
                <a:lnTo>
                  <a:pt x="1378" y="480"/>
                </a:lnTo>
                <a:close/>
                <a:moveTo>
                  <a:pt x="692" y="1269"/>
                </a:moveTo>
                <a:lnTo>
                  <a:pt x="694" y="1277"/>
                </a:lnTo>
                <a:lnTo>
                  <a:pt x="574" y="1306"/>
                </a:lnTo>
                <a:lnTo>
                  <a:pt x="522" y="1319"/>
                </a:lnTo>
                <a:lnTo>
                  <a:pt x="519" y="1309"/>
                </a:lnTo>
                <a:lnTo>
                  <a:pt x="515" y="1292"/>
                </a:lnTo>
                <a:lnTo>
                  <a:pt x="512" y="1279"/>
                </a:lnTo>
                <a:lnTo>
                  <a:pt x="509" y="1265"/>
                </a:lnTo>
                <a:lnTo>
                  <a:pt x="480" y="1146"/>
                </a:lnTo>
                <a:lnTo>
                  <a:pt x="653" y="1105"/>
                </a:lnTo>
                <a:lnTo>
                  <a:pt x="679" y="1215"/>
                </a:lnTo>
                <a:lnTo>
                  <a:pt x="682" y="1229"/>
                </a:lnTo>
                <a:lnTo>
                  <a:pt x="686" y="1242"/>
                </a:lnTo>
                <a:lnTo>
                  <a:pt x="689" y="1255"/>
                </a:lnTo>
                <a:lnTo>
                  <a:pt x="692" y="1269"/>
                </a:lnTo>
                <a:close/>
                <a:moveTo>
                  <a:pt x="901" y="1217"/>
                </a:moveTo>
                <a:lnTo>
                  <a:pt x="902" y="1225"/>
                </a:lnTo>
                <a:lnTo>
                  <a:pt x="796" y="1251"/>
                </a:lnTo>
                <a:lnTo>
                  <a:pt x="730" y="1266"/>
                </a:lnTo>
                <a:lnTo>
                  <a:pt x="728" y="1257"/>
                </a:lnTo>
                <a:lnTo>
                  <a:pt x="725" y="1243"/>
                </a:lnTo>
                <a:lnTo>
                  <a:pt x="722" y="1232"/>
                </a:lnTo>
                <a:lnTo>
                  <a:pt x="719" y="1218"/>
                </a:lnTo>
                <a:lnTo>
                  <a:pt x="715" y="1204"/>
                </a:lnTo>
                <a:lnTo>
                  <a:pt x="689" y="1094"/>
                </a:lnTo>
                <a:lnTo>
                  <a:pt x="861" y="1053"/>
                </a:lnTo>
                <a:lnTo>
                  <a:pt x="886" y="1154"/>
                </a:lnTo>
                <a:lnTo>
                  <a:pt x="889" y="1168"/>
                </a:lnTo>
                <a:lnTo>
                  <a:pt x="892" y="1182"/>
                </a:lnTo>
                <a:lnTo>
                  <a:pt x="894" y="1190"/>
                </a:lnTo>
                <a:lnTo>
                  <a:pt x="897" y="1204"/>
                </a:lnTo>
                <a:lnTo>
                  <a:pt x="901" y="1217"/>
                </a:lnTo>
                <a:close/>
                <a:moveTo>
                  <a:pt x="1099" y="1121"/>
                </a:moveTo>
                <a:lnTo>
                  <a:pt x="1111" y="1173"/>
                </a:lnTo>
                <a:lnTo>
                  <a:pt x="1080" y="1180"/>
                </a:lnTo>
                <a:lnTo>
                  <a:pt x="1066" y="1183"/>
                </a:lnTo>
                <a:lnTo>
                  <a:pt x="1053" y="1187"/>
                </a:lnTo>
                <a:lnTo>
                  <a:pt x="939" y="1214"/>
                </a:lnTo>
                <a:lnTo>
                  <a:pt x="937" y="1206"/>
                </a:lnTo>
                <a:lnTo>
                  <a:pt x="933" y="1192"/>
                </a:lnTo>
                <a:lnTo>
                  <a:pt x="930" y="1178"/>
                </a:lnTo>
                <a:lnTo>
                  <a:pt x="928" y="1171"/>
                </a:lnTo>
                <a:lnTo>
                  <a:pt x="925" y="1157"/>
                </a:lnTo>
                <a:lnTo>
                  <a:pt x="922" y="1144"/>
                </a:lnTo>
                <a:lnTo>
                  <a:pt x="897" y="1042"/>
                </a:lnTo>
                <a:lnTo>
                  <a:pt x="1070" y="1001"/>
                </a:lnTo>
                <a:lnTo>
                  <a:pt x="1092" y="1094"/>
                </a:lnTo>
                <a:lnTo>
                  <a:pt x="1095" y="1108"/>
                </a:lnTo>
                <a:lnTo>
                  <a:pt x="1099" y="1121"/>
                </a:lnTo>
                <a:close/>
              </a:path>
            </a:pathLst>
          </a:custGeom>
          <a:solidFill>
            <a:srgbClr val="007D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40FF6E-8249-400A-899C-6836CDD70509}"/>
              </a:ext>
            </a:extLst>
          </p:cNvPr>
          <p:cNvGrpSpPr>
            <a:grpSpLocks noChangeAspect="1"/>
          </p:cNvGrpSpPr>
          <p:nvPr/>
        </p:nvGrpSpPr>
        <p:grpSpPr>
          <a:xfrm>
            <a:off x="5428137" y="1094977"/>
            <a:ext cx="808603" cy="750990"/>
            <a:chOff x="194396" y="3499732"/>
            <a:chExt cx="631613" cy="649724"/>
          </a:xfrm>
          <a:solidFill>
            <a:srgbClr val="007DB8"/>
          </a:solidFill>
        </p:grpSpPr>
        <p:sp>
          <p:nvSpPr>
            <p:cNvPr id="17" name="Down Arrow 23">
              <a:extLst>
                <a:ext uri="{FF2B5EF4-FFF2-40B4-BE49-F238E27FC236}">
                  <a16:creationId xmlns:a16="http://schemas.microsoft.com/office/drawing/2014/main" id="{2F23573C-9376-48BF-9598-35E7C14CBB92}"/>
                </a:ext>
              </a:extLst>
            </p:cNvPr>
            <p:cNvSpPr/>
            <p:nvPr/>
          </p:nvSpPr>
          <p:spPr>
            <a:xfrm rot="2700000">
              <a:off x="491349" y="3499727"/>
              <a:ext cx="328852" cy="340469"/>
            </a:xfrm>
            <a:prstGeom prst="downArrow">
              <a:avLst/>
            </a:prstGeom>
            <a:grpFill/>
            <a:ln w="12700">
              <a:noFill/>
            </a:ln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71C6C1"/>
                </a:solidFill>
                <a:effectLst/>
                <a:uLnTx/>
                <a:uFillTx/>
                <a:latin typeface="Museo Sans For Dell"/>
              </a:endParaRPr>
            </a:p>
          </p:txBody>
        </p:sp>
        <p:sp>
          <p:nvSpPr>
            <p:cNvPr id="18" name="Down Arrow 24">
              <a:extLst>
                <a:ext uri="{FF2B5EF4-FFF2-40B4-BE49-F238E27FC236}">
                  <a16:creationId xmlns:a16="http://schemas.microsoft.com/office/drawing/2014/main" id="{8377D421-BEC7-4D6C-9BFE-320BA54C718C}"/>
                </a:ext>
              </a:extLst>
            </p:cNvPr>
            <p:cNvSpPr/>
            <p:nvPr/>
          </p:nvSpPr>
          <p:spPr>
            <a:xfrm rot="18900000" flipV="1">
              <a:off x="491348" y="3808987"/>
              <a:ext cx="328852" cy="340469"/>
            </a:xfrm>
            <a:prstGeom prst="downArrow">
              <a:avLst/>
            </a:prstGeom>
            <a:grpFill/>
            <a:ln w="12700">
              <a:noFill/>
            </a:ln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71C6C1"/>
                </a:solidFill>
                <a:effectLst/>
                <a:uLnTx/>
                <a:uFillTx/>
                <a:latin typeface="Museo Sans For Dell"/>
              </a:endParaRPr>
            </a:p>
          </p:txBody>
        </p:sp>
        <p:sp>
          <p:nvSpPr>
            <p:cNvPr id="19" name="Down Arrow 25">
              <a:extLst>
                <a:ext uri="{FF2B5EF4-FFF2-40B4-BE49-F238E27FC236}">
                  <a16:creationId xmlns:a16="http://schemas.microsoft.com/office/drawing/2014/main" id="{8F82B0AA-01DC-411A-9492-BB712C485DAD}"/>
                </a:ext>
              </a:extLst>
            </p:cNvPr>
            <p:cNvSpPr/>
            <p:nvPr/>
          </p:nvSpPr>
          <p:spPr>
            <a:xfrm rot="18900000" flipH="1">
              <a:off x="200204" y="3499732"/>
              <a:ext cx="328852" cy="340469"/>
            </a:xfrm>
            <a:prstGeom prst="downArrow">
              <a:avLst/>
            </a:prstGeom>
            <a:grpFill/>
            <a:ln w="12700">
              <a:noFill/>
            </a:ln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71C6C1"/>
                </a:solidFill>
                <a:effectLst/>
                <a:uLnTx/>
                <a:uFillTx/>
                <a:latin typeface="Museo Sans For Dell"/>
              </a:endParaRPr>
            </a:p>
          </p:txBody>
        </p:sp>
        <p:sp>
          <p:nvSpPr>
            <p:cNvPr id="20" name="Down Arrow 26">
              <a:extLst>
                <a:ext uri="{FF2B5EF4-FFF2-40B4-BE49-F238E27FC236}">
                  <a16:creationId xmlns:a16="http://schemas.microsoft.com/office/drawing/2014/main" id="{3671EB75-C38B-44DE-BC59-AA4C9D65B95C}"/>
                </a:ext>
              </a:extLst>
            </p:cNvPr>
            <p:cNvSpPr/>
            <p:nvPr/>
          </p:nvSpPr>
          <p:spPr>
            <a:xfrm rot="2700000" flipH="1" flipV="1">
              <a:off x="200205" y="3808985"/>
              <a:ext cx="328852" cy="340469"/>
            </a:xfrm>
            <a:prstGeom prst="downArrow">
              <a:avLst/>
            </a:prstGeom>
            <a:grpFill/>
            <a:ln w="12700">
              <a:noFill/>
            </a:ln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71C6C1"/>
                </a:solidFill>
                <a:effectLst/>
                <a:uLnTx/>
                <a:uFillTx/>
                <a:latin typeface="Museo Sans For Dell"/>
              </a:endParaRPr>
            </a:p>
          </p:txBody>
        </p:sp>
      </p:grpSp>
      <p:sp>
        <p:nvSpPr>
          <p:cNvPr id="21" name="Freeform 22">
            <a:extLst>
              <a:ext uri="{FF2B5EF4-FFF2-40B4-BE49-F238E27FC236}">
                <a16:creationId xmlns:a16="http://schemas.microsoft.com/office/drawing/2014/main" id="{038DF7EB-411B-426B-AF2B-965AFE8B15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59944" y="1103774"/>
            <a:ext cx="738577" cy="738577"/>
          </a:xfrm>
          <a:custGeom>
            <a:avLst/>
            <a:gdLst>
              <a:gd name="T0" fmla="*/ 3526 w 12954"/>
              <a:gd name="T1" fmla="*/ 5110 h 12954"/>
              <a:gd name="T2" fmla="*/ 2519 w 12954"/>
              <a:gd name="T3" fmla="*/ 6117 h 12954"/>
              <a:gd name="T4" fmla="*/ 5757 w 12954"/>
              <a:gd name="T5" fmla="*/ 9356 h 12954"/>
              <a:gd name="T6" fmla="*/ 12954 w 12954"/>
              <a:gd name="T7" fmla="*/ 2159 h 12954"/>
              <a:gd name="T8" fmla="*/ 11946 w 12954"/>
              <a:gd name="T9" fmla="*/ 1151 h 12954"/>
              <a:gd name="T10" fmla="*/ 5757 w 12954"/>
              <a:gd name="T11" fmla="*/ 7341 h 12954"/>
              <a:gd name="T12" fmla="*/ 3526 w 12954"/>
              <a:gd name="T13" fmla="*/ 5110 h 12954"/>
              <a:gd name="T14" fmla="*/ 11515 w 12954"/>
              <a:gd name="T15" fmla="*/ 11515 h 12954"/>
              <a:gd name="T16" fmla="*/ 1439 w 12954"/>
              <a:gd name="T17" fmla="*/ 11515 h 12954"/>
              <a:gd name="T18" fmla="*/ 1439 w 12954"/>
              <a:gd name="T19" fmla="*/ 1439 h 12954"/>
              <a:gd name="T20" fmla="*/ 8636 w 12954"/>
              <a:gd name="T21" fmla="*/ 1439 h 12954"/>
              <a:gd name="T22" fmla="*/ 8636 w 12954"/>
              <a:gd name="T23" fmla="*/ 0 h 12954"/>
              <a:gd name="T24" fmla="*/ 1439 w 12954"/>
              <a:gd name="T25" fmla="*/ 0 h 12954"/>
              <a:gd name="T26" fmla="*/ 0 w 12954"/>
              <a:gd name="T27" fmla="*/ 1439 h 12954"/>
              <a:gd name="T28" fmla="*/ 0 w 12954"/>
              <a:gd name="T29" fmla="*/ 11515 h 12954"/>
              <a:gd name="T30" fmla="*/ 1439 w 12954"/>
              <a:gd name="T31" fmla="*/ 12954 h 12954"/>
              <a:gd name="T32" fmla="*/ 11515 w 12954"/>
              <a:gd name="T33" fmla="*/ 12954 h 12954"/>
              <a:gd name="T34" fmla="*/ 12954 w 12954"/>
              <a:gd name="T35" fmla="*/ 11515 h 12954"/>
              <a:gd name="T36" fmla="*/ 12954 w 12954"/>
              <a:gd name="T37" fmla="*/ 5757 h 12954"/>
              <a:gd name="T38" fmla="*/ 11515 w 12954"/>
              <a:gd name="T39" fmla="*/ 5757 h 12954"/>
              <a:gd name="T40" fmla="*/ 11515 w 12954"/>
              <a:gd name="T41" fmla="*/ 11515 h 12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954" h="12954">
                <a:moveTo>
                  <a:pt x="3526" y="5110"/>
                </a:moveTo>
                <a:lnTo>
                  <a:pt x="2519" y="6117"/>
                </a:lnTo>
                <a:lnTo>
                  <a:pt x="5757" y="9356"/>
                </a:lnTo>
                <a:lnTo>
                  <a:pt x="12954" y="2159"/>
                </a:lnTo>
                <a:lnTo>
                  <a:pt x="11946" y="1151"/>
                </a:lnTo>
                <a:lnTo>
                  <a:pt x="5757" y="7341"/>
                </a:lnTo>
                <a:lnTo>
                  <a:pt x="3526" y="5110"/>
                </a:lnTo>
                <a:close/>
                <a:moveTo>
                  <a:pt x="11515" y="11515"/>
                </a:moveTo>
                <a:lnTo>
                  <a:pt x="1439" y="11515"/>
                </a:lnTo>
                <a:lnTo>
                  <a:pt x="1439" y="1439"/>
                </a:lnTo>
                <a:lnTo>
                  <a:pt x="8636" y="1439"/>
                </a:lnTo>
                <a:lnTo>
                  <a:pt x="8636" y="0"/>
                </a:lnTo>
                <a:lnTo>
                  <a:pt x="1439" y="0"/>
                </a:lnTo>
                <a:cubicBezTo>
                  <a:pt x="648" y="0"/>
                  <a:pt x="0" y="648"/>
                  <a:pt x="0" y="1439"/>
                </a:cubicBezTo>
                <a:lnTo>
                  <a:pt x="0" y="11515"/>
                </a:lnTo>
                <a:cubicBezTo>
                  <a:pt x="0" y="12306"/>
                  <a:pt x="648" y="12954"/>
                  <a:pt x="1439" y="12954"/>
                </a:cubicBezTo>
                <a:lnTo>
                  <a:pt x="11515" y="12954"/>
                </a:lnTo>
                <a:cubicBezTo>
                  <a:pt x="12306" y="12954"/>
                  <a:pt x="12954" y="12306"/>
                  <a:pt x="12954" y="11515"/>
                </a:cubicBezTo>
                <a:lnTo>
                  <a:pt x="12954" y="5757"/>
                </a:lnTo>
                <a:lnTo>
                  <a:pt x="11515" y="5757"/>
                </a:lnTo>
                <a:lnTo>
                  <a:pt x="11515" y="11515"/>
                </a:lnTo>
                <a:close/>
              </a:path>
            </a:pathLst>
          </a:custGeom>
          <a:solidFill>
            <a:srgbClr val="007DB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D653918-AB3F-4DA9-A550-F69DA7590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00" y="1017304"/>
            <a:ext cx="844089" cy="8605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9885055-3D29-4526-8280-B638EA907DC3}"/>
              </a:ext>
            </a:extLst>
          </p:cNvPr>
          <p:cNvSpPr txBox="1"/>
          <p:nvPr/>
        </p:nvSpPr>
        <p:spPr>
          <a:xfrm>
            <a:off x="9029804" y="2057097"/>
            <a:ext cx="201168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2300" b="1" dirty="0">
                <a:solidFill>
                  <a:srgbClr val="0085C3"/>
                </a:solidFill>
                <a:latin typeface="Museo Sans For Dell"/>
              </a:rPr>
              <a:t>Flexible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F96FA1-0502-459E-9DDB-CD84A2B1E3F5}"/>
              </a:ext>
            </a:extLst>
          </p:cNvPr>
          <p:cNvSpPr/>
          <p:nvPr/>
        </p:nvSpPr>
        <p:spPr>
          <a:xfrm>
            <a:off x="9029804" y="2635394"/>
            <a:ext cx="2011680" cy="320040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91440" tIns="91440" rIns="91440" bIns="91440" rtlCol="0"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On-the-fly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randomization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Device/Protocol </a:t>
            </a: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agnostic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444444"/>
                </a:solidFill>
                <a:cs typeface="Calibri" panose="020F0502020204030204" pitchFamily="34" charset="0"/>
              </a:rPr>
              <a:t>Open to all, schema </a:t>
            </a:r>
            <a:r>
              <a:rPr lang="en-US" sz="1600" dirty="0">
                <a:solidFill>
                  <a:srgbClr val="444444"/>
                </a:solidFill>
                <a:cs typeface="Calibri" panose="020F0502020204030204" pitchFamily="34" charset="0"/>
              </a:rPr>
              <a:t>driven</a:t>
            </a:r>
          </a:p>
          <a:p>
            <a:pPr marL="182880" indent="-18288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Build once use often with </a:t>
            </a:r>
            <a:r>
              <a:rPr lang="en-US" sz="1600" b="1" dirty="0">
                <a:solidFill>
                  <a:srgbClr val="444444"/>
                </a:solidFill>
                <a:highlight>
                  <a:srgbClr val="D5F1FF"/>
                </a:highlight>
                <a:cs typeface="Calibri" panose="020F0502020204030204" pitchFamily="34" charset="0"/>
              </a:rPr>
              <a:t>Z10N Marketplace </a:t>
            </a:r>
            <a:endParaRPr lang="en-US" sz="1600" dirty="0">
              <a:solidFill>
                <a:srgbClr val="444444"/>
              </a:solidFill>
              <a:highlight>
                <a:srgbClr val="D5F1FF"/>
              </a:highlight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8BE571-9548-4003-A302-391D2B417477}"/>
              </a:ext>
            </a:extLst>
          </p:cNvPr>
          <p:cNvSpPr txBox="1"/>
          <p:nvPr/>
        </p:nvSpPr>
        <p:spPr>
          <a:xfrm>
            <a:off x="4736676" y="5497294"/>
            <a:ext cx="675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D5F1FF"/>
                </a:highlight>
              </a:rPr>
              <a:t>Z10N Values highlighted in Blue are influenced by the use of Docker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A8237A0-6D6C-44E1-BC89-67A9022C335F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5400600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Advantage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5C6FC1-4AD9-43F3-989F-D1186A60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38379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3E4CC44-764E-41EF-995F-F3CB6B93ABFB}"/>
              </a:ext>
            </a:extLst>
          </p:cNvPr>
          <p:cNvSpPr txBox="1"/>
          <p:nvPr/>
        </p:nvSpPr>
        <p:spPr>
          <a:xfrm>
            <a:off x="191344" y="1058091"/>
            <a:ext cx="116223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7DB8"/>
              </a:buClr>
            </a:pPr>
            <a:r>
              <a:rPr lang="en-US" sz="2400" b="1" dirty="0">
                <a:solidFill>
                  <a:srgbClr val="007DB8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cs typeface="Calibri" panose="020F0502020204030204" pitchFamily="34" charset="0"/>
              </a:rPr>
              <a:t>Reduction in expenditure by more than 99% with total cost saving estimated above $ 1M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656CD5-D630-44A6-8624-0178CB7EA85B}"/>
              </a:ext>
            </a:extLst>
          </p:cNvPr>
          <p:cNvGrpSpPr/>
          <p:nvPr/>
        </p:nvGrpSpPr>
        <p:grpSpPr>
          <a:xfrm>
            <a:off x="1487488" y="1652887"/>
            <a:ext cx="9433048" cy="4224385"/>
            <a:chOff x="833778" y="1318401"/>
            <a:chExt cx="6389282" cy="254966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3ADC39-7F41-4F33-B42C-40649D542490}"/>
                </a:ext>
              </a:extLst>
            </p:cNvPr>
            <p:cNvGrpSpPr/>
            <p:nvPr/>
          </p:nvGrpSpPr>
          <p:grpSpPr>
            <a:xfrm>
              <a:off x="833778" y="1318401"/>
              <a:ext cx="6389282" cy="2549663"/>
              <a:chOff x="2988259" y="620780"/>
              <a:chExt cx="7558157" cy="3091116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122E1042-572B-4414-8C39-CA803DB47E8D}"/>
                  </a:ext>
                </a:extLst>
              </p:cNvPr>
              <p:cNvSpPr/>
              <p:nvPr/>
            </p:nvSpPr>
            <p:spPr>
              <a:xfrm>
                <a:off x="7366409" y="659480"/>
                <a:ext cx="1712975" cy="1476884"/>
              </a:xfrm>
              <a:custGeom>
                <a:avLst/>
                <a:gdLst>
                  <a:gd name="connsiteX0" fmla="*/ 0 w 1712976"/>
                  <a:gd name="connsiteY0" fmla="*/ 738442 h 1476884"/>
                  <a:gd name="connsiteX1" fmla="*/ 369221 w 1712976"/>
                  <a:gd name="connsiteY1" fmla="*/ 0 h 1476884"/>
                  <a:gd name="connsiteX2" fmla="*/ 1343755 w 1712976"/>
                  <a:gd name="connsiteY2" fmla="*/ 0 h 1476884"/>
                  <a:gd name="connsiteX3" fmla="*/ 1712976 w 1712976"/>
                  <a:gd name="connsiteY3" fmla="*/ 738442 h 1476884"/>
                  <a:gd name="connsiteX4" fmla="*/ 1343755 w 1712976"/>
                  <a:gd name="connsiteY4" fmla="*/ 1476884 h 1476884"/>
                  <a:gd name="connsiteX5" fmla="*/ 369221 w 1712976"/>
                  <a:gd name="connsiteY5" fmla="*/ 1476884 h 1476884"/>
                  <a:gd name="connsiteX6" fmla="*/ 0 w 1712976"/>
                  <a:gd name="connsiteY6" fmla="*/ 738442 h 14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976" h="1476884">
                    <a:moveTo>
                      <a:pt x="0" y="738442"/>
                    </a:moveTo>
                    <a:lnTo>
                      <a:pt x="369221" y="0"/>
                    </a:lnTo>
                    <a:lnTo>
                      <a:pt x="1343755" y="0"/>
                    </a:lnTo>
                    <a:lnTo>
                      <a:pt x="1712976" y="738442"/>
                    </a:lnTo>
                    <a:lnTo>
                      <a:pt x="1343755" y="1476884"/>
                    </a:lnTo>
                    <a:lnTo>
                      <a:pt x="369221" y="1476884"/>
                    </a:lnTo>
                    <a:lnTo>
                      <a:pt x="0" y="738442"/>
                    </a:lnTo>
                    <a:close/>
                  </a:path>
                </a:pathLst>
              </a:custGeom>
              <a:solidFill>
                <a:srgbClr val="F2AF00"/>
              </a:solidFill>
              <a:ln w="25400" cap="flat" cmpd="sng" algn="ctr">
                <a:solidFill>
                  <a:srgbClr val="F2AF00"/>
                </a:solidFill>
                <a:prstDash val="solid"/>
              </a:ln>
              <a:effectLst/>
            </p:spPr>
            <p:txBody>
              <a:bodyPr spcFirstLastPara="0" vert="horz" wrap="square" lIns="265822" tIns="276175" rIns="265822" bIns="276175" numCol="1" spcCol="1270" anchor="ctr" anchorCtr="0">
                <a:noAutofit/>
              </a:bodyPr>
              <a:lstStyle/>
              <a:p>
                <a:pPr algn="ctr" defTabSz="16446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endParaRPr lang="en-US" sz="800" kern="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D5A11378-76A0-4899-8E10-8B56550BFB6F}"/>
                  </a:ext>
                </a:extLst>
              </p:cNvPr>
              <p:cNvSpPr/>
              <p:nvPr/>
            </p:nvSpPr>
            <p:spPr>
              <a:xfrm>
                <a:off x="7366408" y="2235010"/>
                <a:ext cx="1712976" cy="1476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7AB800">
                  <a:lumMod val="75000"/>
                  <a:alpha val="90000"/>
                </a:srgbClr>
              </a:solidFill>
              <a:ln w="25400" cap="flat" cmpd="sng" algn="ctr">
                <a:solidFill>
                  <a:srgbClr val="6C9519"/>
                </a:solidFill>
                <a:prstDash val="solid"/>
              </a:ln>
              <a:effectLst/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5125D6A5-D242-4C43-AF93-B9544777095E}"/>
                  </a:ext>
                </a:extLst>
              </p:cNvPr>
              <p:cNvSpPr/>
              <p:nvPr/>
            </p:nvSpPr>
            <p:spPr>
              <a:xfrm>
                <a:off x="4447641" y="2235012"/>
                <a:ext cx="1712976" cy="1476884"/>
              </a:xfrm>
              <a:custGeom>
                <a:avLst/>
                <a:gdLst>
                  <a:gd name="connsiteX0" fmla="*/ 0 w 1712976"/>
                  <a:gd name="connsiteY0" fmla="*/ 738442 h 1476884"/>
                  <a:gd name="connsiteX1" fmla="*/ 369221 w 1712976"/>
                  <a:gd name="connsiteY1" fmla="*/ 0 h 1476884"/>
                  <a:gd name="connsiteX2" fmla="*/ 1343755 w 1712976"/>
                  <a:gd name="connsiteY2" fmla="*/ 0 h 1476884"/>
                  <a:gd name="connsiteX3" fmla="*/ 1712976 w 1712976"/>
                  <a:gd name="connsiteY3" fmla="*/ 738442 h 1476884"/>
                  <a:gd name="connsiteX4" fmla="*/ 1343755 w 1712976"/>
                  <a:gd name="connsiteY4" fmla="*/ 1476884 h 1476884"/>
                  <a:gd name="connsiteX5" fmla="*/ 369221 w 1712976"/>
                  <a:gd name="connsiteY5" fmla="*/ 1476884 h 1476884"/>
                  <a:gd name="connsiteX6" fmla="*/ 0 w 1712976"/>
                  <a:gd name="connsiteY6" fmla="*/ 738442 h 14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976" h="1476884">
                    <a:moveTo>
                      <a:pt x="0" y="738442"/>
                    </a:moveTo>
                    <a:lnTo>
                      <a:pt x="369221" y="0"/>
                    </a:lnTo>
                    <a:lnTo>
                      <a:pt x="1343755" y="0"/>
                    </a:lnTo>
                    <a:lnTo>
                      <a:pt x="1712976" y="738442"/>
                    </a:lnTo>
                    <a:lnTo>
                      <a:pt x="1343755" y="1476884"/>
                    </a:lnTo>
                    <a:lnTo>
                      <a:pt x="369221" y="1476884"/>
                    </a:lnTo>
                    <a:lnTo>
                      <a:pt x="0" y="738442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solidFill>
                  <a:srgbClr val="7F7F7F"/>
                </a:solidFill>
                <a:prstDash val="solid"/>
              </a:ln>
              <a:effectLst/>
            </p:spPr>
            <p:txBody>
              <a:bodyPr spcFirstLastPara="0" vert="horz" wrap="square" lIns="265822" tIns="276175" rIns="265822" bIns="276175" numCol="1" spcCol="1270" anchor="ctr" anchorCtr="0">
                <a:noAutofit/>
              </a:bodyPr>
              <a:lstStyle/>
              <a:p>
                <a:pPr algn="ctr" defTabSz="16446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r>
                  <a:rPr lang="en-US" sz="2000" b="1" kern="0" dirty="0">
                    <a:solidFill>
                      <a:srgbClr val="FFFFFF"/>
                    </a:solidFill>
                    <a:cs typeface="Calibri" panose="020F0502020204030204" pitchFamily="34" charset="0"/>
                  </a:rPr>
                  <a:t>Zero</a:t>
                </a:r>
                <a:r>
                  <a:rPr lang="en-US" kern="0" dirty="0">
                    <a:solidFill>
                      <a:srgbClr val="FFFFFF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600" kern="0" dirty="0">
                    <a:solidFill>
                      <a:srgbClr val="FFFFFF"/>
                    </a:solidFill>
                    <a:cs typeface="Calibri" panose="020F0502020204030204" pitchFamily="34" charset="0"/>
                  </a:rPr>
                  <a:t>touch automated execution/demos</a:t>
                </a:r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CD2B2497-2421-408F-B10B-C30C2D06E269}"/>
                  </a:ext>
                </a:extLst>
              </p:cNvPr>
              <p:cNvSpPr/>
              <p:nvPr/>
            </p:nvSpPr>
            <p:spPr>
              <a:xfrm>
                <a:off x="8833441" y="1416633"/>
                <a:ext cx="1712975" cy="1476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C82B67">
                  <a:alpha val="90000"/>
                </a:srgbClr>
              </a:solidFill>
              <a:ln w="25400" cap="flat" cmpd="sng" algn="ctr">
                <a:solidFill>
                  <a:srgbClr val="CD4076"/>
                </a:solidFill>
                <a:prstDash val="solid"/>
              </a:ln>
              <a:effectLst/>
            </p:spPr>
          </p:sp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742B3EA8-4555-4C31-9EE8-DD244F5B9673}"/>
                  </a:ext>
                </a:extLst>
              </p:cNvPr>
              <p:cNvSpPr/>
              <p:nvPr/>
            </p:nvSpPr>
            <p:spPr>
              <a:xfrm>
                <a:off x="2988259" y="1427701"/>
                <a:ext cx="1712976" cy="1476884"/>
              </a:xfrm>
              <a:custGeom>
                <a:avLst/>
                <a:gdLst>
                  <a:gd name="connsiteX0" fmla="*/ 0 w 1712976"/>
                  <a:gd name="connsiteY0" fmla="*/ 738442 h 1476884"/>
                  <a:gd name="connsiteX1" fmla="*/ 369221 w 1712976"/>
                  <a:gd name="connsiteY1" fmla="*/ 0 h 1476884"/>
                  <a:gd name="connsiteX2" fmla="*/ 1343755 w 1712976"/>
                  <a:gd name="connsiteY2" fmla="*/ 0 h 1476884"/>
                  <a:gd name="connsiteX3" fmla="*/ 1712976 w 1712976"/>
                  <a:gd name="connsiteY3" fmla="*/ 738442 h 1476884"/>
                  <a:gd name="connsiteX4" fmla="*/ 1343755 w 1712976"/>
                  <a:gd name="connsiteY4" fmla="*/ 1476884 h 1476884"/>
                  <a:gd name="connsiteX5" fmla="*/ 369221 w 1712976"/>
                  <a:gd name="connsiteY5" fmla="*/ 1476884 h 1476884"/>
                  <a:gd name="connsiteX6" fmla="*/ 0 w 1712976"/>
                  <a:gd name="connsiteY6" fmla="*/ 738442 h 1476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2976" h="1476884">
                    <a:moveTo>
                      <a:pt x="0" y="738442"/>
                    </a:moveTo>
                    <a:lnTo>
                      <a:pt x="369221" y="0"/>
                    </a:lnTo>
                    <a:lnTo>
                      <a:pt x="1343755" y="0"/>
                    </a:lnTo>
                    <a:lnTo>
                      <a:pt x="1712976" y="738442"/>
                    </a:lnTo>
                    <a:lnTo>
                      <a:pt x="1343755" y="1476884"/>
                    </a:lnTo>
                    <a:lnTo>
                      <a:pt x="369221" y="1476884"/>
                    </a:lnTo>
                    <a:lnTo>
                      <a:pt x="0" y="738442"/>
                    </a:lnTo>
                    <a:close/>
                  </a:path>
                </a:pathLst>
              </a:custGeom>
              <a:solidFill>
                <a:srgbClr val="00447C">
                  <a:hueOff val="0"/>
                  <a:satOff val="0"/>
                  <a:lumOff val="0"/>
                  <a:alphaOff val="0"/>
                </a:srgbClr>
              </a:solidFill>
              <a:ln w="25400" cap="flat" cmpd="sng" algn="ctr">
                <a:solidFill>
                  <a:srgbClr val="00447C">
                    <a:hueOff val="0"/>
                    <a:satOff val="0"/>
                    <a:lumOff val="0"/>
                    <a:alphaOff val="0"/>
                  </a:srgbClr>
                </a:solidFill>
                <a:prstDash val="solid"/>
              </a:ln>
              <a:effectLst/>
            </p:spPr>
            <p:txBody>
              <a:bodyPr spcFirstLastPara="0" vert="horz" wrap="square" lIns="265822" tIns="276175" rIns="265822" bIns="276175" numCol="1" spcCol="1270" anchor="ctr" anchorCtr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kern="0" dirty="0">
                    <a:solidFill>
                      <a:srgbClr val="FFFFFF"/>
                    </a:solidFill>
                    <a:cs typeface="Calibri" panose="020F0502020204030204" pitchFamily="34" charset="0"/>
                  </a:rPr>
                  <a:t>Early to Market </a:t>
                </a:r>
                <a:r>
                  <a:rPr lang="en-US" sz="1600" kern="0" dirty="0">
                    <a:solidFill>
                      <a:srgbClr val="FFFFFF"/>
                    </a:solidFill>
                    <a:cs typeface="Calibri" panose="020F0502020204030204" pitchFamily="34" charset="0"/>
                  </a:rPr>
                  <a:t>with quick &amp; reliable Dev-Test using simulation</a:t>
                </a:r>
              </a:p>
              <a:p>
                <a:pPr algn="ctr" defTabSz="1644650" fontAlgn="auto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B51EB61E-50C8-4C41-B237-475C923F11DC}"/>
                  </a:ext>
                </a:extLst>
              </p:cNvPr>
              <p:cNvSpPr/>
              <p:nvPr/>
            </p:nvSpPr>
            <p:spPr>
              <a:xfrm>
                <a:off x="4447641" y="620780"/>
                <a:ext cx="1712976" cy="1476884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CE1126">
                  <a:lumMod val="60000"/>
                  <a:lumOff val="40000"/>
                </a:srgbClr>
              </a:solidFill>
              <a:ln w="25400" cap="flat" cmpd="sng" algn="ctr">
                <a:solidFill>
                  <a:srgbClr val="CE1126">
                    <a:lumMod val="60000"/>
                    <a:lumOff val="40000"/>
                  </a:srgbClr>
                </a:solidFill>
                <a:prstDash val="solid"/>
              </a:ln>
              <a:effectLst/>
            </p:spPr>
          </p:sp>
        </p:grp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0555EDC4-5193-4B08-89B3-BD606556B669}"/>
                </a:ext>
              </a:extLst>
            </p:cNvPr>
            <p:cNvSpPr/>
            <p:nvPr/>
          </p:nvSpPr>
          <p:spPr>
            <a:xfrm>
              <a:off x="3308241" y="1999142"/>
              <a:ext cx="1448062" cy="121818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71C6C1">
                <a:alpha val="90000"/>
              </a:srgbClr>
            </a:solidFill>
            <a:ln w="25400" cap="flat" cmpd="sng" algn="ctr">
              <a:solidFill>
                <a:srgbClr val="7FCCC7"/>
              </a:solidFill>
              <a:prstDash val="solid"/>
            </a:ln>
            <a:effectLst/>
          </p:spPr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EB3D28-AD00-4D84-8183-7DBC81A4773B}"/>
                </a:ext>
              </a:extLst>
            </p:cNvPr>
            <p:cNvSpPr txBox="1"/>
            <p:nvPr/>
          </p:nvSpPr>
          <p:spPr>
            <a:xfrm>
              <a:off x="2278145" y="1583836"/>
              <a:ext cx="1026705" cy="687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5X</a:t>
              </a:r>
              <a:r>
                <a: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 reduction in hardware due to protocol consolidation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9476EA-D1F0-40F4-A36F-C384CB0AC8CD}"/>
                </a:ext>
              </a:extLst>
            </p:cNvPr>
            <p:cNvSpPr txBox="1"/>
            <p:nvPr/>
          </p:nvSpPr>
          <p:spPr>
            <a:xfrm>
              <a:off x="3515838" y="2041664"/>
              <a:ext cx="1032867" cy="113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Reduction in expenditure by more than 99% with total cost saving estimated above </a:t>
              </a:r>
              <a:r>
                <a:rPr lang="en-US" sz="20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$1M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B47600-9B81-46C6-B0C8-EDC1C999020C}"/>
                </a:ext>
              </a:extLst>
            </p:cNvPr>
            <p:cNvSpPr/>
            <p:nvPr/>
          </p:nvSpPr>
          <p:spPr>
            <a:xfrm>
              <a:off x="4677627" y="1541453"/>
              <a:ext cx="1162494" cy="835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Flexibility of running functional, non-functional tests      </a:t>
              </a:r>
              <a:r>
                <a:rPr lang="en-US" sz="20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at will</a:t>
              </a:r>
              <a:endParaRPr lang="en-US" b="1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56038C-7FB8-4335-90D1-49230B626C83}"/>
                </a:ext>
              </a:extLst>
            </p:cNvPr>
            <p:cNvSpPr txBox="1"/>
            <p:nvPr/>
          </p:nvSpPr>
          <p:spPr>
            <a:xfrm>
              <a:off x="4745364" y="2915311"/>
              <a:ext cx="1027021" cy="687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Recurrent setup creation cost reduced to almost </a:t>
              </a:r>
              <a:r>
                <a:rPr lang="en-US" sz="20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Zero</a:t>
              </a:r>
              <a:endParaRPr lang="en-US" sz="1600" b="1" kern="0" dirty="0">
                <a:solidFill>
                  <a:srgbClr val="FFFFFF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EAF1B5-10E6-44A6-8C90-9852B11FF71B}"/>
                </a:ext>
              </a:extLst>
            </p:cNvPr>
            <p:cNvSpPr txBox="1"/>
            <p:nvPr/>
          </p:nvSpPr>
          <p:spPr>
            <a:xfrm>
              <a:off x="5885727" y="2255145"/>
              <a:ext cx="1226603" cy="65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defRPr/>
              </a:pPr>
              <a:r>
                <a:rPr lang="en-US" sz="1600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Test every hardware state with </a:t>
              </a:r>
              <a:r>
                <a:rPr lang="en-US" sz="2000" b="1" kern="0" dirty="0">
                  <a:solidFill>
                    <a:srgbClr val="FFFFFF"/>
                  </a:solidFill>
                  <a:cs typeface="Calibri" panose="020F0502020204030204" pitchFamily="34" charset="0"/>
                </a:rPr>
                <a:t>single click customization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98570AAF-B67C-4B13-9DC5-2CF137CB787E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475252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Value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EDE32F-A730-49F9-876D-1D1EB099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0157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24E0F-3D70-4AF2-86FF-450708377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785"/>
            <a:ext cx="12216680" cy="7635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E97589-A47C-4735-B645-00EB03C1EAF3}"/>
              </a:ext>
            </a:extLst>
          </p:cNvPr>
          <p:cNvSpPr/>
          <p:nvPr/>
        </p:nvSpPr>
        <p:spPr>
          <a:xfrm>
            <a:off x="-24680" y="4860745"/>
            <a:ext cx="12216680" cy="2776465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BBD8CF-92ED-4F50-B343-DEE2ECEA9EDB}"/>
              </a:ext>
            </a:extLst>
          </p:cNvPr>
          <p:cNvSpPr txBox="1">
            <a:spLocks/>
          </p:cNvSpPr>
          <p:nvPr/>
        </p:nvSpPr>
        <p:spPr>
          <a:xfrm>
            <a:off x="529463" y="4903140"/>
            <a:ext cx="475252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37DF0D-2636-492C-988C-EEA9E5D57457}"/>
              </a:ext>
            </a:extLst>
          </p:cNvPr>
          <p:cNvSpPr txBox="1">
            <a:spLocks/>
          </p:cNvSpPr>
          <p:nvPr/>
        </p:nvSpPr>
        <p:spPr>
          <a:xfrm>
            <a:off x="8209639" y="4903140"/>
            <a:ext cx="3502985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zion@dell.com</a:t>
            </a:r>
          </a:p>
        </p:txBody>
      </p:sp>
    </p:spTree>
    <p:extLst>
      <p:ext uri="{BB962C8B-B14F-4D97-AF65-F5344CB8AC3E}">
        <p14:creationId xmlns:p14="http://schemas.microsoft.com/office/powerpoint/2010/main" val="170282592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6"/>
          <a:stretch/>
        </p:blipFill>
        <p:spPr>
          <a:xfrm>
            <a:off x="0" y="-491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7" name="Title 3"/>
          <p:cNvSpPr txBox="1">
            <a:spLocks/>
          </p:cNvSpPr>
          <p:nvPr/>
        </p:nvSpPr>
        <p:spPr bwMode="auto">
          <a:xfrm>
            <a:off x="444976" y="1608183"/>
            <a:ext cx="795528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Museo Sans For Dell" panose="02000000000000000000" pitchFamily="2" charset="0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Imagine a world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where you can…</a:t>
            </a: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931632" y="2462033"/>
            <a:ext cx="692924" cy="623757"/>
            <a:chOff x="-549275" y="44450"/>
            <a:chExt cx="5216525" cy="4695825"/>
          </a:xfrm>
        </p:grpSpPr>
        <p:sp>
          <p:nvSpPr>
            <p:cNvPr id="39" name="Freeform 5"/>
            <p:cNvSpPr>
              <a:spLocks noEditPoints="1"/>
            </p:cNvSpPr>
            <p:nvPr/>
          </p:nvSpPr>
          <p:spPr bwMode="auto">
            <a:xfrm>
              <a:off x="-549275" y="44450"/>
              <a:ext cx="2405063" cy="2162175"/>
            </a:xfrm>
            <a:custGeom>
              <a:avLst/>
              <a:gdLst>
                <a:gd name="T0" fmla="*/ 6872 w 8086"/>
                <a:gd name="T1" fmla="*/ 4785 h 7265"/>
                <a:gd name="T2" fmla="*/ 6053 w 8086"/>
                <a:gd name="T3" fmla="*/ 2204 h 7265"/>
                <a:gd name="T4" fmla="*/ 4521 w 8086"/>
                <a:gd name="T5" fmla="*/ 910 h 7265"/>
                <a:gd name="T6" fmla="*/ 909 w 8086"/>
                <a:gd name="T7" fmla="*/ 1227 h 7265"/>
                <a:gd name="T8" fmla="*/ 1229 w 8086"/>
                <a:gd name="T9" fmla="*/ 4843 h 7265"/>
                <a:gd name="T10" fmla="*/ 2772 w 8086"/>
                <a:gd name="T11" fmla="*/ 6138 h 7265"/>
                <a:gd name="T12" fmla="*/ 5460 w 8086"/>
                <a:gd name="T13" fmla="*/ 6516 h 7265"/>
                <a:gd name="T14" fmla="*/ 6348 w 8086"/>
                <a:gd name="T15" fmla="*/ 7265 h 7265"/>
                <a:gd name="T16" fmla="*/ 8086 w 8086"/>
                <a:gd name="T17" fmla="*/ 5807 h 7265"/>
                <a:gd name="T18" fmla="*/ 6872 w 8086"/>
                <a:gd name="T19" fmla="*/ 4785 h 7265"/>
                <a:gd name="T20" fmla="*/ 5273 w 8086"/>
                <a:gd name="T21" fmla="*/ 4883 h 7265"/>
                <a:gd name="T22" fmla="*/ 3711 w 8086"/>
                <a:gd name="T23" fmla="*/ 5020 h 7265"/>
                <a:gd name="T24" fmla="*/ 2169 w 8086"/>
                <a:gd name="T25" fmla="*/ 3726 h 7265"/>
                <a:gd name="T26" fmla="*/ 2032 w 8086"/>
                <a:gd name="T27" fmla="*/ 2164 h 7265"/>
                <a:gd name="T28" fmla="*/ 3594 w 8086"/>
                <a:gd name="T29" fmla="*/ 2028 h 7265"/>
                <a:gd name="T30" fmla="*/ 5136 w 8086"/>
                <a:gd name="T31" fmla="*/ 3322 h 7265"/>
                <a:gd name="T32" fmla="*/ 5273 w 8086"/>
                <a:gd name="T33" fmla="*/ 4883 h 7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86" h="7265">
                  <a:moveTo>
                    <a:pt x="6872" y="4785"/>
                  </a:moveTo>
                  <a:cubicBezTo>
                    <a:pt x="7098" y="3864"/>
                    <a:pt x="6827" y="2853"/>
                    <a:pt x="6053" y="2204"/>
                  </a:cubicBezTo>
                  <a:lnTo>
                    <a:pt x="4521" y="910"/>
                  </a:lnTo>
                  <a:cubicBezTo>
                    <a:pt x="3437" y="0"/>
                    <a:pt x="1819" y="142"/>
                    <a:pt x="909" y="1227"/>
                  </a:cubicBezTo>
                  <a:cubicBezTo>
                    <a:pt x="0" y="2311"/>
                    <a:pt x="144" y="3934"/>
                    <a:pt x="1229" y="4843"/>
                  </a:cubicBezTo>
                  <a:lnTo>
                    <a:pt x="2772" y="6138"/>
                  </a:lnTo>
                  <a:cubicBezTo>
                    <a:pt x="3546" y="6787"/>
                    <a:pt x="4592" y="6898"/>
                    <a:pt x="5460" y="6516"/>
                  </a:cubicBezTo>
                  <a:lnTo>
                    <a:pt x="6348" y="7265"/>
                  </a:lnTo>
                  <a:lnTo>
                    <a:pt x="8086" y="5807"/>
                  </a:lnTo>
                  <a:lnTo>
                    <a:pt x="6872" y="4785"/>
                  </a:lnTo>
                  <a:close/>
                  <a:moveTo>
                    <a:pt x="5273" y="4883"/>
                  </a:moveTo>
                  <a:cubicBezTo>
                    <a:pt x="4880" y="5352"/>
                    <a:pt x="4180" y="5413"/>
                    <a:pt x="3711" y="5020"/>
                  </a:cubicBezTo>
                  <a:lnTo>
                    <a:pt x="2169" y="3726"/>
                  </a:lnTo>
                  <a:cubicBezTo>
                    <a:pt x="1701" y="3333"/>
                    <a:pt x="1639" y="2633"/>
                    <a:pt x="2032" y="2164"/>
                  </a:cubicBezTo>
                  <a:cubicBezTo>
                    <a:pt x="2425" y="1696"/>
                    <a:pt x="3125" y="1635"/>
                    <a:pt x="3594" y="2028"/>
                  </a:cubicBezTo>
                  <a:lnTo>
                    <a:pt x="5136" y="3322"/>
                  </a:lnTo>
                  <a:cubicBezTo>
                    <a:pt x="5604" y="3715"/>
                    <a:pt x="5666" y="4415"/>
                    <a:pt x="5273" y="488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2306638" y="2587625"/>
              <a:ext cx="2335213" cy="1854200"/>
            </a:xfrm>
            <a:custGeom>
              <a:avLst/>
              <a:gdLst>
                <a:gd name="T0" fmla="*/ 0 w 7854"/>
                <a:gd name="T1" fmla="*/ 1459 h 6232"/>
                <a:gd name="T2" fmla="*/ 4710 w 7854"/>
                <a:gd name="T3" fmla="*/ 5430 h 6232"/>
                <a:gd name="T4" fmla="*/ 7854 w 7854"/>
                <a:gd name="T5" fmla="*/ 5151 h 6232"/>
                <a:gd name="T6" fmla="*/ 7854 w 7854"/>
                <a:gd name="T7" fmla="*/ 5151 h 6232"/>
                <a:gd name="T8" fmla="*/ 1739 w 7854"/>
                <a:gd name="T9" fmla="*/ 0 h 6232"/>
                <a:gd name="T10" fmla="*/ 0 w 7854"/>
                <a:gd name="T11" fmla="*/ 1459 h 6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54" h="6232">
                  <a:moveTo>
                    <a:pt x="0" y="1459"/>
                  </a:moveTo>
                  <a:lnTo>
                    <a:pt x="4710" y="5430"/>
                  </a:lnTo>
                  <a:cubicBezTo>
                    <a:pt x="5667" y="6232"/>
                    <a:pt x="7053" y="6107"/>
                    <a:pt x="7854" y="5151"/>
                  </a:cubicBezTo>
                  <a:lnTo>
                    <a:pt x="7854" y="5151"/>
                  </a:lnTo>
                  <a:lnTo>
                    <a:pt x="1739" y="0"/>
                  </a:lnTo>
                  <a:lnTo>
                    <a:pt x="0" y="145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-547688" y="344487"/>
              <a:ext cx="5214938" cy="4395788"/>
            </a:xfrm>
            <a:custGeom>
              <a:avLst/>
              <a:gdLst>
                <a:gd name="T0" fmla="*/ 17531 w 17531"/>
                <a:gd name="T1" fmla="*/ 1081 h 14779"/>
                <a:gd name="T2" fmla="*/ 17531 w 17531"/>
                <a:gd name="T3" fmla="*/ 1081 h 14779"/>
                <a:gd name="T4" fmla="*/ 14346 w 17531"/>
                <a:gd name="T5" fmla="*/ 802 h 14779"/>
                <a:gd name="T6" fmla="*/ 5455 w 17531"/>
                <a:gd name="T7" fmla="*/ 8263 h 14779"/>
                <a:gd name="T8" fmla="*/ 2768 w 17531"/>
                <a:gd name="T9" fmla="*/ 8641 h 14779"/>
                <a:gd name="T10" fmla="*/ 1226 w 17531"/>
                <a:gd name="T11" fmla="*/ 9935 h 14779"/>
                <a:gd name="T12" fmla="*/ 910 w 17531"/>
                <a:gd name="T13" fmla="*/ 13552 h 14779"/>
                <a:gd name="T14" fmla="*/ 4526 w 17531"/>
                <a:gd name="T15" fmla="*/ 13869 h 14779"/>
                <a:gd name="T16" fmla="*/ 6069 w 17531"/>
                <a:gd name="T17" fmla="*/ 12574 h 14779"/>
                <a:gd name="T18" fmla="*/ 6908 w 17531"/>
                <a:gd name="T19" fmla="*/ 9994 h 14779"/>
                <a:gd name="T20" fmla="*/ 17531 w 17531"/>
                <a:gd name="T21" fmla="*/ 1081 h 14779"/>
                <a:gd name="T22" fmla="*/ 8909 w 17531"/>
                <a:gd name="T23" fmla="*/ 6170 h 14779"/>
                <a:gd name="T24" fmla="*/ 9694 w 17531"/>
                <a:gd name="T25" fmla="*/ 6955 h 14779"/>
                <a:gd name="T26" fmla="*/ 8909 w 17531"/>
                <a:gd name="T27" fmla="*/ 7740 h 14779"/>
                <a:gd name="T28" fmla="*/ 8125 w 17531"/>
                <a:gd name="T29" fmla="*/ 6955 h 14779"/>
                <a:gd name="T30" fmla="*/ 8909 w 17531"/>
                <a:gd name="T31" fmla="*/ 6170 h 14779"/>
                <a:gd name="T32" fmla="*/ 5131 w 17531"/>
                <a:gd name="T33" fmla="*/ 11457 h 14779"/>
                <a:gd name="T34" fmla="*/ 3589 w 17531"/>
                <a:gd name="T35" fmla="*/ 12751 h 14779"/>
                <a:gd name="T36" fmla="*/ 2027 w 17531"/>
                <a:gd name="T37" fmla="*/ 12615 h 14779"/>
                <a:gd name="T38" fmla="*/ 2164 w 17531"/>
                <a:gd name="T39" fmla="*/ 11053 h 14779"/>
                <a:gd name="T40" fmla="*/ 3706 w 17531"/>
                <a:gd name="T41" fmla="*/ 9759 h 14779"/>
                <a:gd name="T42" fmla="*/ 5268 w 17531"/>
                <a:gd name="T43" fmla="*/ 9896 h 14779"/>
                <a:gd name="T44" fmla="*/ 5131 w 17531"/>
                <a:gd name="T45" fmla="*/ 11457 h 14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31" h="14779">
                  <a:moveTo>
                    <a:pt x="17531" y="1081"/>
                  </a:moveTo>
                  <a:lnTo>
                    <a:pt x="17531" y="1081"/>
                  </a:lnTo>
                  <a:cubicBezTo>
                    <a:pt x="16728" y="125"/>
                    <a:pt x="15303" y="0"/>
                    <a:pt x="14346" y="802"/>
                  </a:cubicBezTo>
                  <a:lnTo>
                    <a:pt x="5455" y="8263"/>
                  </a:lnTo>
                  <a:cubicBezTo>
                    <a:pt x="4588" y="7881"/>
                    <a:pt x="3542" y="7992"/>
                    <a:pt x="2768" y="8641"/>
                  </a:cubicBezTo>
                  <a:lnTo>
                    <a:pt x="1226" y="9935"/>
                  </a:lnTo>
                  <a:cubicBezTo>
                    <a:pt x="142" y="10845"/>
                    <a:pt x="0" y="12468"/>
                    <a:pt x="910" y="13552"/>
                  </a:cubicBezTo>
                  <a:cubicBezTo>
                    <a:pt x="1820" y="14637"/>
                    <a:pt x="3442" y="14779"/>
                    <a:pt x="4526" y="13869"/>
                  </a:cubicBezTo>
                  <a:lnTo>
                    <a:pt x="6069" y="12574"/>
                  </a:lnTo>
                  <a:cubicBezTo>
                    <a:pt x="6842" y="11925"/>
                    <a:pt x="7133" y="10915"/>
                    <a:pt x="6908" y="9994"/>
                  </a:cubicBezTo>
                  <a:lnTo>
                    <a:pt x="17531" y="1081"/>
                  </a:lnTo>
                  <a:close/>
                  <a:moveTo>
                    <a:pt x="8909" y="6170"/>
                  </a:moveTo>
                  <a:cubicBezTo>
                    <a:pt x="9343" y="6170"/>
                    <a:pt x="9694" y="6522"/>
                    <a:pt x="9694" y="6955"/>
                  </a:cubicBezTo>
                  <a:cubicBezTo>
                    <a:pt x="9694" y="7389"/>
                    <a:pt x="9343" y="7740"/>
                    <a:pt x="8909" y="7740"/>
                  </a:cubicBezTo>
                  <a:cubicBezTo>
                    <a:pt x="8476" y="7740"/>
                    <a:pt x="8125" y="7389"/>
                    <a:pt x="8125" y="6955"/>
                  </a:cubicBezTo>
                  <a:cubicBezTo>
                    <a:pt x="8125" y="6522"/>
                    <a:pt x="8476" y="6170"/>
                    <a:pt x="8909" y="6170"/>
                  </a:cubicBezTo>
                  <a:close/>
                  <a:moveTo>
                    <a:pt x="5131" y="11457"/>
                  </a:moveTo>
                  <a:lnTo>
                    <a:pt x="3589" y="12751"/>
                  </a:lnTo>
                  <a:cubicBezTo>
                    <a:pt x="3120" y="13144"/>
                    <a:pt x="2420" y="13083"/>
                    <a:pt x="2027" y="12615"/>
                  </a:cubicBezTo>
                  <a:cubicBezTo>
                    <a:pt x="1634" y="12146"/>
                    <a:pt x="1695" y="11446"/>
                    <a:pt x="2164" y="11053"/>
                  </a:cubicBezTo>
                  <a:lnTo>
                    <a:pt x="3706" y="9759"/>
                  </a:lnTo>
                  <a:cubicBezTo>
                    <a:pt x="4175" y="9366"/>
                    <a:pt x="4875" y="9427"/>
                    <a:pt x="5268" y="9896"/>
                  </a:cubicBezTo>
                  <a:cubicBezTo>
                    <a:pt x="5661" y="10364"/>
                    <a:pt x="5599" y="11064"/>
                    <a:pt x="5131" y="1145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42" name="Group 13"/>
          <p:cNvGrpSpPr>
            <a:grpSpLocks noChangeAspect="1"/>
          </p:cNvGrpSpPr>
          <p:nvPr/>
        </p:nvGrpSpPr>
        <p:grpSpPr bwMode="auto">
          <a:xfrm>
            <a:off x="1355187" y="3657543"/>
            <a:ext cx="765520" cy="652736"/>
            <a:chOff x="1840" y="738"/>
            <a:chExt cx="2077" cy="1771"/>
          </a:xfrm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2241" y="1482"/>
              <a:ext cx="196" cy="357"/>
            </a:xfrm>
            <a:custGeom>
              <a:avLst/>
              <a:gdLst>
                <a:gd name="T0" fmla="*/ 598 w 862"/>
                <a:gd name="T1" fmla="*/ 676 h 1574"/>
                <a:gd name="T2" fmla="*/ 429 w 862"/>
                <a:gd name="T3" fmla="*/ 3 h 1574"/>
                <a:gd name="T4" fmla="*/ 419 w 862"/>
                <a:gd name="T5" fmla="*/ 0 h 1574"/>
                <a:gd name="T6" fmla="*/ 259 w 862"/>
                <a:gd name="T7" fmla="*/ 585 h 1574"/>
                <a:gd name="T8" fmla="*/ 0 w 862"/>
                <a:gd name="T9" fmla="*/ 1343 h 1574"/>
                <a:gd name="T10" fmla="*/ 862 w 862"/>
                <a:gd name="T11" fmla="*/ 1574 h 1574"/>
                <a:gd name="T12" fmla="*/ 598 w 862"/>
                <a:gd name="T13" fmla="*/ 676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2" h="1574">
                  <a:moveTo>
                    <a:pt x="598" y="676"/>
                  </a:moveTo>
                  <a:cubicBezTo>
                    <a:pt x="533" y="454"/>
                    <a:pt x="478" y="211"/>
                    <a:pt x="429" y="3"/>
                  </a:cubicBezTo>
                  <a:lnTo>
                    <a:pt x="419" y="0"/>
                  </a:lnTo>
                  <a:cubicBezTo>
                    <a:pt x="369" y="181"/>
                    <a:pt x="314" y="401"/>
                    <a:pt x="259" y="585"/>
                  </a:cubicBezTo>
                  <a:lnTo>
                    <a:pt x="0" y="1343"/>
                  </a:lnTo>
                  <a:lnTo>
                    <a:pt x="862" y="1574"/>
                  </a:lnTo>
                  <a:lnTo>
                    <a:pt x="598" y="67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1840" y="1000"/>
              <a:ext cx="1009" cy="1509"/>
            </a:xfrm>
            <a:custGeom>
              <a:avLst/>
              <a:gdLst>
                <a:gd name="T0" fmla="*/ 512 w 4443"/>
                <a:gd name="T1" fmla="*/ 5704 h 6645"/>
                <a:gd name="T2" fmla="*/ 3932 w 4443"/>
                <a:gd name="T3" fmla="*/ 6574 h 6645"/>
                <a:gd name="T4" fmla="*/ 4443 w 4443"/>
                <a:gd name="T5" fmla="*/ 6176 h 6645"/>
                <a:gd name="T6" fmla="*/ 4443 w 4443"/>
                <a:gd name="T7" fmla="*/ 1043 h 6645"/>
                <a:gd name="T8" fmla="*/ 512 w 4443"/>
                <a:gd name="T9" fmla="*/ 70 h 6645"/>
                <a:gd name="T10" fmla="*/ 0 w 4443"/>
                <a:gd name="T11" fmla="*/ 471 h 6645"/>
                <a:gd name="T12" fmla="*/ 0 w 4443"/>
                <a:gd name="T13" fmla="*/ 5046 h 6645"/>
                <a:gd name="T14" fmla="*/ 512 w 4443"/>
                <a:gd name="T15" fmla="*/ 5704 h 6645"/>
                <a:gd name="T16" fmla="*/ 1823 w 4443"/>
                <a:gd name="T17" fmla="*/ 1537 h 6645"/>
                <a:gd name="T18" fmla="*/ 2605 w 4443"/>
                <a:gd name="T19" fmla="*/ 1747 h 6645"/>
                <a:gd name="T20" fmla="*/ 3696 w 4443"/>
                <a:gd name="T21" fmla="*/ 5398 h 6645"/>
                <a:gd name="T22" fmla="*/ 3034 w 4443"/>
                <a:gd name="T23" fmla="*/ 5220 h 6645"/>
                <a:gd name="T24" fmla="*/ 2730 w 4443"/>
                <a:gd name="T25" fmla="*/ 4187 h 6645"/>
                <a:gd name="T26" fmla="*/ 1668 w 4443"/>
                <a:gd name="T27" fmla="*/ 3903 h 6645"/>
                <a:gd name="T28" fmla="*/ 1379 w 4443"/>
                <a:gd name="T29" fmla="*/ 4777 h 6645"/>
                <a:gd name="T30" fmla="*/ 747 w 4443"/>
                <a:gd name="T31" fmla="*/ 4607 h 6645"/>
                <a:gd name="T32" fmla="*/ 1823 w 4443"/>
                <a:gd name="T33" fmla="*/ 1537 h 6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43" h="6645">
                  <a:moveTo>
                    <a:pt x="512" y="5704"/>
                  </a:moveTo>
                  <a:lnTo>
                    <a:pt x="3932" y="6574"/>
                  </a:lnTo>
                  <a:cubicBezTo>
                    <a:pt x="4214" y="6645"/>
                    <a:pt x="4443" y="6467"/>
                    <a:pt x="4443" y="6176"/>
                  </a:cubicBezTo>
                  <a:lnTo>
                    <a:pt x="4443" y="1043"/>
                  </a:lnTo>
                  <a:lnTo>
                    <a:pt x="512" y="70"/>
                  </a:lnTo>
                  <a:cubicBezTo>
                    <a:pt x="230" y="0"/>
                    <a:pt x="0" y="179"/>
                    <a:pt x="0" y="471"/>
                  </a:cubicBezTo>
                  <a:lnTo>
                    <a:pt x="0" y="5046"/>
                  </a:lnTo>
                  <a:cubicBezTo>
                    <a:pt x="0" y="5338"/>
                    <a:pt x="229" y="5633"/>
                    <a:pt x="512" y="5704"/>
                  </a:cubicBezTo>
                  <a:close/>
                  <a:moveTo>
                    <a:pt x="1823" y="1537"/>
                  </a:moveTo>
                  <a:lnTo>
                    <a:pt x="2605" y="1747"/>
                  </a:lnTo>
                  <a:lnTo>
                    <a:pt x="3696" y="5398"/>
                  </a:lnTo>
                  <a:lnTo>
                    <a:pt x="3034" y="5220"/>
                  </a:lnTo>
                  <a:lnTo>
                    <a:pt x="2730" y="4187"/>
                  </a:lnTo>
                  <a:lnTo>
                    <a:pt x="1668" y="3903"/>
                  </a:lnTo>
                  <a:lnTo>
                    <a:pt x="1379" y="4777"/>
                  </a:lnTo>
                  <a:lnTo>
                    <a:pt x="747" y="4607"/>
                  </a:lnTo>
                  <a:lnTo>
                    <a:pt x="1823" y="153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auto">
            <a:xfrm>
              <a:off x="3316" y="1440"/>
              <a:ext cx="235" cy="276"/>
            </a:xfrm>
            <a:custGeom>
              <a:avLst/>
              <a:gdLst>
                <a:gd name="T0" fmla="*/ 1037 w 1037"/>
                <a:gd name="T1" fmla="*/ 424 h 1216"/>
                <a:gd name="T2" fmla="*/ 371 w 1037"/>
                <a:gd name="T3" fmla="*/ 111 h 1216"/>
                <a:gd name="T4" fmla="*/ 0 w 1037"/>
                <a:gd name="T5" fmla="*/ 237 h 1216"/>
                <a:gd name="T6" fmla="*/ 0 w 1037"/>
                <a:gd name="T7" fmla="*/ 1216 h 1216"/>
                <a:gd name="T8" fmla="*/ 334 w 1037"/>
                <a:gd name="T9" fmla="*/ 1126 h 1216"/>
                <a:gd name="T10" fmla="*/ 1037 w 1037"/>
                <a:gd name="T11" fmla="*/ 424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7" h="1216">
                  <a:moveTo>
                    <a:pt x="1037" y="424"/>
                  </a:moveTo>
                  <a:cubicBezTo>
                    <a:pt x="1037" y="86"/>
                    <a:pt x="784" y="0"/>
                    <a:pt x="371" y="111"/>
                  </a:cubicBezTo>
                  <a:cubicBezTo>
                    <a:pt x="180" y="162"/>
                    <a:pt x="69" y="202"/>
                    <a:pt x="0" y="237"/>
                  </a:cubicBezTo>
                  <a:lnTo>
                    <a:pt x="0" y="1216"/>
                  </a:lnTo>
                  <a:lnTo>
                    <a:pt x="334" y="1126"/>
                  </a:lnTo>
                  <a:cubicBezTo>
                    <a:pt x="789" y="1004"/>
                    <a:pt x="1037" y="726"/>
                    <a:pt x="1037" y="42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3316" y="1776"/>
              <a:ext cx="258" cy="311"/>
            </a:xfrm>
            <a:custGeom>
              <a:avLst/>
              <a:gdLst>
                <a:gd name="T0" fmla="*/ 323 w 1138"/>
                <a:gd name="T1" fmla="*/ 120 h 1371"/>
                <a:gd name="T2" fmla="*/ 0 w 1138"/>
                <a:gd name="T3" fmla="*/ 207 h 1371"/>
                <a:gd name="T4" fmla="*/ 0 w 1138"/>
                <a:gd name="T5" fmla="*/ 1371 h 1371"/>
                <a:gd name="T6" fmla="*/ 344 w 1138"/>
                <a:gd name="T7" fmla="*/ 1295 h 1371"/>
                <a:gd name="T8" fmla="*/ 1138 w 1138"/>
                <a:gd name="T9" fmla="*/ 489 h 1371"/>
                <a:gd name="T10" fmla="*/ 323 w 1138"/>
                <a:gd name="T11" fmla="*/ 12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8" h="1371">
                  <a:moveTo>
                    <a:pt x="323" y="120"/>
                  </a:moveTo>
                  <a:lnTo>
                    <a:pt x="0" y="207"/>
                  </a:lnTo>
                  <a:lnTo>
                    <a:pt x="0" y="1371"/>
                  </a:lnTo>
                  <a:cubicBezTo>
                    <a:pt x="85" y="1364"/>
                    <a:pt x="196" y="1334"/>
                    <a:pt x="344" y="1295"/>
                  </a:cubicBezTo>
                  <a:cubicBezTo>
                    <a:pt x="762" y="1183"/>
                    <a:pt x="1138" y="929"/>
                    <a:pt x="1138" y="489"/>
                  </a:cubicBezTo>
                  <a:cubicBezTo>
                    <a:pt x="1138" y="71"/>
                    <a:pt x="773" y="0"/>
                    <a:pt x="323" y="12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7" name="Freeform 18"/>
            <p:cNvSpPr>
              <a:spLocks noEditPoints="1"/>
            </p:cNvSpPr>
            <p:nvPr/>
          </p:nvSpPr>
          <p:spPr bwMode="auto">
            <a:xfrm>
              <a:off x="2908" y="1000"/>
              <a:ext cx="1009" cy="1509"/>
            </a:xfrm>
            <a:custGeom>
              <a:avLst/>
              <a:gdLst>
                <a:gd name="T0" fmla="*/ 3930 w 4443"/>
                <a:gd name="T1" fmla="*/ 70 h 6645"/>
                <a:gd name="T2" fmla="*/ 0 w 4443"/>
                <a:gd name="T3" fmla="*/ 1043 h 6645"/>
                <a:gd name="T4" fmla="*/ 0 w 4443"/>
                <a:gd name="T5" fmla="*/ 6176 h 6645"/>
                <a:gd name="T6" fmla="*/ 511 w 4443"/>
                <a:gd name="T7" fmla="*/ 6573 h 6645"/>
                <a:gd name="T8" fmla="*/ 3931 w 4443"/>
                <a:gd name="T9" fmla="*/ 5704 h 6645"/>
                <a:gd name="T10" fmla="*/ 4443 w 4443"/>
                <a:gd name="T11" fmla="*/ 5046 h 6645"/>
                <a:gd name="T12" fmla="*/ 4443 w 4443"/>
                <a:gd name="T13" fmla="*/ 471 h 6645"/>
                <a:gd name="T14" fmla="*/ 3930 w 4443"/>
                <a:gd name="T15" fmla="*/ 70 h 6645"/>
                <a:gd name="T16" fmla="*/ 3275 w 4443"/>
                <a:gd name="T17" fmla="*/ 4571 h 6645"/>
                <a:gd name="T18" fmla="*/ 1947 w 4443"/>
                <a:gd name="T19" fmla="*/ 5255 h 6645"/>
                <a:gd name="T20" fmla="*/ 1147 w 4443"/>
                <a:gd name="T21" fmla="*/ 5422 h 6645"/>
                <a:gd name="T22" fmla="*/ 1147 w 4443"/>
                <a:gd name="T23" fmla="*/ 1917 h 6645"/>
                <a:gd name="T24" fmla="*/ 2100 w 4443"/>
                <a:gd name="T25" fmla="*/ 1583 h 6645"/>
                <a:gd name="T26" fmla="*/ 3116 w 4443"/>
                <a:gd name="T27" fmla="*/ 1538 h 6645"/>
                <a:gd name="T28" fmla="*/ 3487 w 4443"/>
                <a:gd name="T29" fmla="*/ 2111 h 6645"/>
                <a:gd name="T30" fmla="*/ 2894 w 4443"/>
                <a:gd name="T31" fmla="*/ 3038 h 6645"/>
                <a:gd name="T32" fmla="*/ 2894 w 4443"/>
                <a:gd name="T33" fmla="*/ 3053 h 6645"/>
                <a:gd name="T34" fmla="*/ 3614 w 4443"/>
                <a:gd name="T35" fmla="*/ 3739 h 6645"/>
                <a:gd name="T36" fmla="*/ 3275 w 4443"/>
                <a:gd name="T37" fmla="*/ 4571 h 6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43" h="6645">
                  <a:moveTo>
                    <a:pt x="3930" y="70"/>
                  </a:moveTo>
                  <a:lnTo>
                    <a:pt x="0" y="1043"/>
                  </a:lnTo>
                  <a:lnTo>
                    <a:pt x="0" y="6176"/>
                  </a:lnTo>
                  <a:cubicBezTo>
                    <a:pt x="0" y="6467"/>
                    <a:pt x="229" y="6645"/>
                    <a:pt x="511" y="6573"/>
                  </a:cubicBezTo>
                  <a:lnTo>
                    <a:pt x="3931" y="5704"/>
                  </a:lnTo>
                  <a:cubicBezTo>
                    <a:pt x="4214" y="5632"/>
                    <a:pt x="4443" y="5338"/>
                    <a:pt x="4443" y="5046"/>
                  </a:cubicBezTo>
                  <a:lnTo>
                    <a:pt x="4443" y="471"/>
                  </a:lnTo>
                  <a:cubicBezTo>
                    <a:pt x="4443" y="180"/>
                    <a:pt x="4213" y="0"/>
                    <a:pt x="3930" y="70"/>
                  </a:cubicBezTo>
                  <a:close/>
                  <a:moveTo>
                    <a:pt x="3275" y="4571"/>
                  </a:moveTo>
                  <a:cubicBezTo>
                    <a:pt x="3021" y="4856"/>
                    <a:pt x="2603" y="5079"/>
                    <a:pt x="1947" y="5255"/>
                  </a:cubicBezTo>
                  <a:cubicBezTo>
                    <a:pt x="1587" y="5352"/>
                    <a:pt x="1317" y="5398"/>
                    <a:pt x="1147" y="5422"/>
                  </a:cubicBezTo>
                  <a:lnTo>
                    <a:pt x="1147" y="1917"/>
                  </a:lnTo>
                  <a:cubicBezTo>
                    <a:pt x="1354" y="1820"/>
                    <a:pt x="1729" y="1682"/>
                    <a:pt x="2100" y="1583"/>
                  </a:cubicBezTo>
                  <a:cubicBezTo>
                    <a:pt x="2576" y="1455"/>
                    <a:pt x="2878" y="1438"/>
                    <a:pt x="3116" y="1538"/>
                  </a:cubicBezTo>
                  <a:cubicBezTo>
                    <a:pt x="3339" y="1611"/>
                    <a:pt x="3487" y="1805"/>
                    <a:pt x="3487" y="2111"/>
                  </a:cubicBezTo>
                  <a:cubicBezTo>
                    <a:pt x="3487" y="2439"/>
                    <a:pt x="3281" y="2791"/>
                    <a:pt x="2894" y="3038"/>
                  </a:cubicBezTo>
                  <a:lnTo>
                    <a:pt x="2894" y="3053"/>
                  </a:lnTo>
                  <a:cubicBezTo>
                    <a:pt x="3270" y="3048"/>
                    <a:pt x="3614" y="3252"/>
                    <a:pt x="3614" y="3739"/>
                  </a:cubicBezTo>
                  <a:cubicBezTo>
                    <a:pt x="3614" y="4057"/>
                    <a:pt x="3476" y="4343"/>
                    <a:pt x="3275" y="457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48" name="Freeform 19"/>
            <p:cNvSpPr>
              <a:spLocks noEditPoints="1"/>
            </p:cNvSpPr>
            <p:nvPr/>
          </p:nvSpPr>
          <p:spPr bwMode="auto">
            <a:xfrm>
              <a:off x="1952" y="738"/>
              <a:ext cx="1867" cy="439"/>
            </a:xfrm>
            <a:custGeom>
              <a:avLst/>
              <a:gdLst>
                <a:gd name="T0" fmla="*/ 3543 w 8222"/>
                <a:gd name="T1" fmla="*/ 62 h 1933"/>
                <a:gd name="T2" fmla="*/ 287 w 8222"/>
                <a:gd name="T3" fmla="*/ 747 h 1933"/>
                <a:gd name="T4" fmla="*/ 283 w 8222"/>
                <a:gd name="T5" fmla="*/ 984 h 1933"/>
                <a:gd name="T6" fmla="*/ 4060 w 8222"/>
                <a:gd name="T7" fmla="*/ 1933 h 1933"/>
                <a:gd name="T8" fmla="*/ 7939 w 8222"/>
                <a:gd name="T9" fmla="*/ 960 h 1933"/>
                <a:gd name="T10" fmla="*/ 7933 w 8222"/>
                <a:gd name="T11" fmla="*/ 728 h 1933"/>
                <a:gd name="T12" fmla="*/ 4578 w 8222"/>
                <a:gd name="T13" fmla="*/ 57 h 1933"/>
                <a:gd name="T14" fmla="*/ 3543 w 8222"/>
                <a:gd name="T15" fmla="*/ 62 h 1933"/>
                <a:gd name="T16" fmla="*/ 6061 w 8222"/>
                <a:gd name="T17" fmla="*/ 584 h 1933"/>
                <a:gd name="T18" fmla="*/ 5624 w 8222"/>
                <a:gd name="T19" fmla="*/ 721 h 1933"/>
                <a:gd name="T20" fmla="*/ 5015 w 8222"/>
                <a:gd name="T21" fmla="*/ 542 h 1933"/>
                <a:gd name="T22" fmla="*/ 3019 w 8222"/>
                <a:gd name="T23" fmla="*/ 713 h 1933"/>
                <a:gd name="T24" fmla="*/ 3498 w 8222"/>
                <a:gd name="T25" fmla="*/ 1359 h 1933"/>
                <a:gd name="T26" fmla="*/ 4272 w 8222"/>
                <a:gd name="T27" fmla="*/ 1457 h 1933"/>
                <a:gd name="T28" fmla="*/ 4078 w 8222"/>
                <a:gd name="T29" fmla="*/ 1639 h 1933"/>
                <a:gd name="T30" fmla="*/ 3072 w 8222"/>
                <a:gd name="T31" fmla="*/ 1510 h 1933"/>
                <a:gd name="T32" fmla="*/ 2322 w 8222"/>
                <a:gd name="T33" fmla="*/ 590 h 1933"/>
                <a:gd name="T34" fmla="*/ 5302 w 8222"/>
                <a:gd name="T35" fmla="*/ 367 h 1933"/>
                <a:gd name="T36" fmla="*/ 6061 w 8222"/>
                <a:gd name="T37" fmla="*/ 584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22" h="1933">
                  <a:moveTo>
                    <a:pt x="3543" y="62"/>
                  </a:moveTo>
                  <a:lnTo>
                    <a:pt x="287" y="747"/>
                  </a:lnTo>
                  <a:cubicBezTo>
                    <a:pt x="2" y="807"/>
                    <a:pt x="0" y="913"/>
                    <a:pt x="283" y="984"/>
                  </a:cubicBezTo>
                  <a:lnTo>
                    <a:pt x="4060" y="1933"/>
                  </a:lnTo>
                  <a:lnTo>
                    <a:pt x="7939" y="960"/>
                  </a:lnTo>
                  <a:cubicBezTo>
                    <a:pt x="8222" y="889"/>
                    <a:pt x="8219" y="785"/>
                    <a:pt x="7933" y="728"/>
                  </a:cubicBezTo>
                  <a:lnTo>
                    <a:pt x="4578" y="57"/>
                  </a:lnTo>
                  <a:cubicBezTo>
                    <a:pt x="4292" y="0"/>
                    <a:pt x="3829" y="2"/>
                    <a:pt x="3543" y="62"/>
                  </a:cubicBezTo>
                  <a:close/>
                  <a:moveTo>
                    <a:pt x="6061" y="584"/>
                  </a:moveTo>
                  <a:lnTo>
                    <a:pt x="5624" y="721"/>
                  </a:lnTo>
                  <a:cubicBezTo>
                    <a:pt x="5500" y="665"/>
                    <a:pt x="5301" y="599"/>
                    <a:pt x="5015" y="542"/>
                  </a:cubicBezTo>
                  <a:cubicBezTo>
                    <a:pt x="4299" y="401"/>
                    <a:pt x="3518" y="443"/>
                    <a:pt x="3019" y="713"/>
                  </a:cubicBezTo>
                  <a:cubicBezTo>
                    <a:pt x="2561" y="962"/>
                    <a:pt x="2721" y="1207"/>
                    <a:pt x="3498" y="1359"/>
                  </a:cubicBezTo>
                  <a:cubicBezTo>
                    <a:pt x="3754" y="1409"/>
                    <a:pt x="4056" y="1446"/>
                    <a:pt x="4272" y="1457"/>
                  </a:cubicBezTo>
                  <a:lnTo>
                    <a:pt x="4078" y="1639"/>
                  </a:lnTo>
                  <a:cubicBezTo>
                    <a:pt x="3883" y="1633"/>
                    <a:pt x="3500" y="1594"/>
                    <a:pt x="3072" y="1510"/>
                  </a:cubicBezTo>
                  <a:cubicBezTo>
                    <a:pt x="1954" y="1290"/>
                    <a:pt x="1689" y="933"/>
                    <a:pt x="2322" y="590"/>
                  </a:cubicBezTo>
                  <a:cubicBezTo>
                    <a:pt x="3006" y="220"/>
                    <a:pt x="4227" y="156"/>
                    <a:pt x="5302" y="367"/>
                  </a:cubicBezTo>
                  <a:cubicBezTo>
                    <a:pt x="5725" y="450"/>
                    <a:pt x="5970" y="537"/>
                    <a:pt x="6061" y="58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1761971" y="4928356"/>
            <a:ext cx="662867" cy="778803"/>
            <a:chOff x="1860551" y="1335088"/>
            <a:chExt cx="417513" cy="490538"/>
          </a:xfrm>
        </p:grpSpPr>
        <p:sp>
          <p:nvSpPr>
            <p:cNvPr id="50" name="Freeform 9"/>
            <p:cNvSpPr>
              <a:spLocks noEditPoints="1"/>
            </p:cNvSpPr>
            <p:nvPr/>
          </p:nvSpPr>
          <p:spPr bwMode="auto">
            <a:xfrm>
              <a:off x="2028826" y="1444626"/>
              <a:ext cx="87313" cy="50800"/>
            </a:xfrm>
            <a:custGeom>
              <a:avLst/>
              <a:gdLst>
                <a:gd name="T0" fmla="*/ 120 w 239"/>
                <a:gd name="T1" fmla="*/ 138 h 138"/>
                <a:gd name="T2" fmla="*/ 0 w 239"/>
                <a:gd name="T3" fmla="*/ 69 h 138"/>
                <a:gd name="T4" fmla="*/ 120 w 239"/>
                <a:gd name="T5" fmla="*/ 0 h 138"/>
                <a:gd name="T6" fmla="*/ 239 w 239"/>
                <a:gd name="T7" fmla="*/ 69 h 138"/>
                <a:gd name="T8" fmla="*/ 120 w 239"/>
                <a:gd name="T9" fmla="*/ 138 h 138"/>
                <a:gd name="T10" fmla="*/ 120 w 239"/>
                <a:gd name="T11" fmla="*/ 43 h 138"/>
                <a:gd name="T12" fmla="*/ 42 w 239"/>
                <a:gd name="T13" fmla="*/ 69 h 138"/>
                <a:gd name="T14" fmla="*/ 120 w 239"/>
                <a:gd name="T15" fmla="*/ 96 h 138"/>
                <a:gd name="T16" fmla="*/ 197 w 239"/>
                <a:gd name="T17" fmla="*/ 69 h 138"/>
                <a:gd name="T18" fmla="*/ 120 w 239"/>
                <a:gd name="T19" fmla="*/ 4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38">
                  <a:moveTo>
                    <a:pt x="120" y="138"/>
                  </a:moveTo>
                  <a:cubicBezTo>
                    <a:pt x="52" y="138"/>
                    <a:pt x="0" y="109"/>
                    <a:pt x="0" y="69"/>
                  </a:cubicBezTo>
                  <a:cubicBezTo>
                    <a:pt x="0" y="30"/>
                    <a:pt x="52" y="0"/>
                    <a:pt x="120" y="0"/>
                  </a:cubicBezTo>
                  <a:cubicBezTo>
                    <a:pt x="188" y="0"/>
                    <a:pt x="239" y="30"/>
                    <a:pt x="239" y="69"/>
                  </a:cubicBezTo>
                  <a:cubicBezTo>
                    <a:pt x="239" y="109"/>
                    <a:pt x="188" y="138"/>
                    <a:pt x="120" y="138"/>
                  </a:cubicBezTo>
                  <a:close/>
                  <a:moveTo>
                    <a:pt x="120" y="43"/>
                  </a:moveTo>
                  <a:cubicBezTo>
                    <a:pt x="72" y="43"/>
                    <a:pt x="42" y="61"/>
                    <a:pt x="42" y="69"/>
                  </a:cubicBezTo>
                  <a:cubicBezTo>
                    <a:pt x="42" y="77"/>
                    <a:pt x="72" y="96"/>
                    <a:pt x="120" y="96"/>
                  </a:cubicBezTo>
                  <a:cubicBezTo>
                    <a:pt x="168" y="96"/>
                    <a:pt x="197" y="77"/>
                    <a:pt x="197" y="69"/>
                  </a:cubicBezTo>
                  <a:cubicBezTo>
                    <a:pt x="197" y="62"/>
                    <a:pt x="170" y="43"/>
                    <a:pt x="12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2028826" y="1462088"/>
              <a:ext cx="87313" cy="80963"/>
            </a:xfrm>
            <a:custGeom>
              <a:avLst/>
              <a:gdLst>
                <a:gd name="T0" fmla="*/ 120 w 239"/>
                <a:gd name="T1" fmla="*/ 222 h 222"/>
                <a:gd name="T2" fmla="*/ 0 w 239"/>
                <a:gd name="T3" fmla="*/ 153 h 222"/>
                <a:gd name="T4" fmla="*/ 0 w 239"/>
                <a:gd name="T5" fmla="*/ 21 h 222"/>
                <a:gd name="T6" fmla="*/ 21 w 239"/>
                <a:gd name="T7" fmla="*/ 0 h 222"/>
                <a:gd name="T8" fmla="*/ 42 w 239"/>
                <a:gd name="T9" fmla="*/ 21 h 222"/>
                <a:gd name="T10" fmla="*/ 42 w 239"/>
                <a:gd name="T11" fmla="*/ 153 h 222"/>
                <a:gd name="T12" fmla="*/ 120 w 239"/>
                <a:gd name="T13" fmla="*/ 179 h 222"/>
                <a:gd name="T14" fmla="*/ 197 w 239"/>
                <a:gd name="T15" fmla="*/ 153 h 222"/>
                <a:gd name="T16" fmla="*/ 197 w 239"/>
                <a:gd name="T17" fmla="*/ 21 h 222"/>
                <a:gd name="T18" fmla="*/ 218 w 239"/>
                <a:gd name="T19" fmla="*/ 0 h 222"/>
                <a:gd name="T20" fmla="*/ 239 w 239"/>
                <a:gd name="T21" fmla="*/ 21 h 222"/>
                <a:gd name="T22" fmla="*/ 239 w 239"/>
                <a:gd name="T23" fmla="*/ 153 h 222"/>
                <a:gd name="T24" fmla="*/ 120 w 239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222">
                  <a:moveTo>
                    <a:pt x="120" y="222"/>
                  </a:moveTo>
                  <a:cubicBezTo>
                    <a:pt x="52" y="222"/>
                    <a:pt x="0" y="192"/>
                    <a:pt x="0" y="153"/>
                  </a:cubicBezTo>
                  <a:lnTo>
                    <a:pt x="0" y="21"/>
                  </a:ln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lnTo>
                    <a:pt x="42" y="153"/>
                  </a:lnTo>
                  <a:cubicBezTo>
                    <a:pt x="42" y="161"/>
                    <a:pt x="72" y="179"/>
                    <a:pt x="120" y="179"/>
                  </a:cubicBezTo>
                  <a:cubicBezTo>
                    <a:pt x="170" y="179"/>
                    <a:pt x="197" y="160"/>
                    <a:pt x="197" y="153"/>
                  </a:cubicBezTo>
                  <a:lnTo>
                    <a:pt x="197" y="21"/>
                  </a:lnTo>
                  <a:cubicBezTo>
                    <a:pt x="197" y="10"/>
                    <a:pt x="206" y="0"/>
                    <a:pt x="218" y="0"/>
                  </a:cubicBezTo>
                  <a:cubicBezTo>
                    <a:pt x="230" y="0"/>
                    <a:pt x="239" y="10"/>
                    <a:pt x="239" y="21"/>
                  </a:cubicBezTo>
                  <a:lnTo>
                    <a:pt x="239" y="153"/>
                  </a:lnTo>
                  <a:cubicBezTo>
                    <a:pt x="239" y="192"/>
                    <a:pt x="188" y="222"/>
                    <a:pt x="120" y="22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2" name="Freeform 11"/>
            <p:cNvSpPr>
              <a:spLocks noEditPoints="1"/>
            </p:cNvSpPr>
            <p:nvPr/>
          </p:nvSpPr>
          <p:spPr bwMode="auto">
            <a:xfrm>
              <a:off x="2128838" y="1390651"/>
              <a:ext cx="87313" cy="49213"/>
            </a:xfrm>
            <a:custGeom>
              <a:avLst/>
              <a:gdLst>
                <a:gd name="T0" fmla="*/ 120 w 239"/>
                <a:gd name="T1" fmla="*/ 138 h 138"/>
                <a:gd name="T2" fmla="*/ 0 w 239"/>
                <a:gd name="T3" fmla="*/ 69 h 138"/>
                <a:gd name="T4" fmla="*/ 120 w 239"/>
                <a:gd name="T5" fmla="*/ 0 h 138"/>
                <a:gd name="T6" fmla="*/ 239 w 239"/>
                <a:gd name="T7" fmla="*/ 69 h 138"/>
                <a:gd name="T8" fmla="*/ 120 w 239"/>
                <a:gd name="T9" fmla="*/ 138 h 138"/>
                <a:gd name="T10" fmla="*/ 120 w 239"/>
                <a:gd name="T11" fmla="*/ 42 h 138"/>
                <a:gd name="T12" fmla="*/ 42 w 239"/>
                <a:gd name="T13" fmla="*/ 69 h 138"/>
                <a:gd name="T14" fmla="*/ 120 w 239"/>
                <a:gd name="T15" fmla="*/ 96 h 138"/>
                <a:gd name="T16" fmla="*/ 197 w 239"/>
                <a:gd name="T17" fmla="*/ 69 h 138"/>
                <a:gd name="T18" fmla="*/ 120 w 239"/>
                <a:gd name="T19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38">
                  <a:moveTo>
                    <a:pt x="120" y="138"/>
                  </a:moveTo>
                  <a:cubicBezTo>
                    <a:pt x="51" y="138"/>
                    <a:pt x="0" y="108"/>
                    <a:pt x="0" y="69"/>
                  </a:cubicBezTo>
                  <a:cubicBezTo>
                    <a:pt x="0" y="30"/>
                    <a:pt x="51" y="0"/>
                    <a:pt x="120" y="0"/>
                  </a:cubicBezTo>
                  <a:cubicBezTo>
                    <a:pt x="188" y="0"/>
                    <a:pt x="239" y="30"/>
                    <a:pt x="239" y="69"/>
                  </a:cubicBezTo>
                  <a:cubicBezTo>
                    <a:pt x="239" y="108"/>
                    <a:pt x="188" y="138"/>
                    <a:pt x="120" y="138"/>
                  </a:cubicBezTo>
                  <a:close/>
                  <a:moveTo>
                    <a:pt x="120" y="42"/>
                  </a:moveTo>
                  <a:cubicBezTo>
                    <a:pt x="72" y="42"/>
                    <a:pt x="42" y="61"/>
                    <a:pt x="42" y="69"/>
                  </a:cubicBezTo>
                  <a:cubicBezTo>
                    <a:pt x="42" y="77"/>
                    <a:pt x="72" y="96"/>
                    <a:pt x="120" y="96"/>
                  </a:cubicBezTo>
                  <a:cubicBezTo>
                    <a:pt x="168" y="96"/>
                    <a:pt x="197" y="77"/>
                    <a:pt x="197" y="69"/>
                  </a:cubicBezTo>
                  <a:cubicBezTo>
                    <a:pt x="197" y="61"/>
                    <a:pt x="170" y="42"/>
                    <a:pt x="120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2128838" y="1408113"/>
              <a:ext cx="87313" cy="79375"/>
            </a:xfrm>
            <a:custGeom>
              <a:avLst/>
              <a:gdLst>
                <a:gd name="T0" fmla="*/ 120 w 239"/>
                <a:gd name="T1" fmla="*/ 221 h 221"/>
                <a:gd name="T2" fmla="*/ 0 w 239"/>
                <a:gd name="T3" fmla="*/ 152 h 221"/>
                <a:gd name="T4" fmla="*/ 0 w 239"/>
                <a:gd name="T5" fmla="*/ 21 h 221"/>
                <a:gd name="T6" fmla="*/ 21 w 239"/>
                <a:gd name="T7" fmla="*/ 0 h 221"/>
                <a:gd name="T8" fmla="*/ 42 w 239"/>
                <a:gd name="T9" fmla="*/ 21 h 221"/>
                <a:gd name="T10" fmla="*/ 42 w 239"/>
                <a:gd name="T11" fmla="*/ 152 h 221"/>
                <a:gd name="T12" fmla="*/ 120 w 239"/>
                <a:gd name="T13" fmla="*/ 179 h 221"/>
                <a:gd name="T14" fmla="*/ 197 w 239"/>
                <a:gd name="T15" fmla="*/ 152 h 221"/>
                <a:gd name="T16" fmla="*/ 197 w 239"/>
                <a:gd name="T17" fmla="*/ 21 h 221"/>
                <a:gd name="T18" fmla="*/ 218 w 239"/>
                <a:gd name="T19" fmla="*/ 0 h 221"/>
                <a:gd name="T20" fmla="*/ 239 w 239"/>
                <a:gd name="T21" fmla="*/ 21 h 221"/>
                <a:gd name="T22" fmla="*/ 239 w 239"/>
                <a:gd name="T23" fmla="*/ 152 h 221"/>
                <a:gd name="T24" fmla="*/ 120 w 239"/>
                <a:gd name="T2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221">
                  <a:moveTo>
                    <a:pt x="120" y="221"/>
                  </a:moveTo>
                  <a:cubicBezTo>
                    <a:pt x="51" y="221"/>
                    <a:pt x="0" y="192"/>
                    <a:pt x="0" y="152"/>
                  </a:cubicBezTo>
                  <a:lnTo>
                    <a:pt x="0" y="21"/>
                  </a:ln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lnTo>
                    <a:pt x="42" y="152"/>
                  </a:lnTo>
                  <a:cubicBezTo>
                    <a:pt x="42" y="160"/>
                    <a:pt x="72" y="179"/>
                    <a:pt x="120" y="179"/>
                  </a:cubicBezTo>
                  <a:cubicBezTo>
                    <a:pt x="170" y="179"/>
                    <a:pt x="197" y="160"/>
                    <a:pt x="197" y="152"/>
                  </a:cubicBezTo>
                  <a:lnTo>
                    <a:pt x="197" y="21"/>
                  </a:lnTo>
                  <a:cubicBezTo>
                    <a:pt x="197" y="9"/>
                    <a:pt x="206" y="0"/>
                    <a:pt x="218" y="0"/>
                  </a:cubicBezTo>
                  <a:cubicBezTo>
                    <a:pt x="230" y="0"/>
                    <a:pt x="239" y="9"/>
                    <a:pt x="239" y="21"/>
                  </a:cubicBezTo>
                  <a:lnTo>
                    <a:pt x="239" y="152"/>
                  </a:lnTo>
                  <a:cubicBezTo>
                    <a:pt x="239" y="192"/>
                    <a:pt x="188" y="221"/>
                    <a:pt x="120" y="22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1927226" y="1390651"/>
              <a:ext cx="87313" cy="49213"/>
            </a:xfrm>
            <a:custGeom>
              <a:avLst/>
              <a:gdLst>
                <a:gd name="T0" fmla="*/ 120 w 239"/>
                <a:gd name="T1" fmla="*/ 138 h 138"/>
                <a:gd name="T2" fmla="*/ 0 w 239"/>
                <a:gd name="T3" fmla="*/ 69 h 138"/>
                <a:gd name="T4" fmla="*/ 120 w 239"/>
                <a:gd name="T5" fmla="*/ 0 h 138"/>
                <a:gd name="T6" fmla="*/ 239 w 239"/>
                <a:gd name="T7" fmla="*/ 69 h 138"/>
                <a:gd name="T8" fmla="*/ 120 w 239"/>
                <a:gd name="T9" fmla="*/ 138 h 138"/>
                <a:gd name="T10" fmla="*/ 120 w 239"/>
                <a:gd name="T11" fmla="*/ 43 h 138"/>
                <a:gd name="T12" fmla="*/ 42 w 239"/>
                <a:gd name="T13" fmla="*/ 69 h 138"/>
                <a:gd name="T14" fmla="*/ 120 w 239"/>
                <a:gd name="T15" fmla="*/ 96 h 138"/>
                <a:gd name="T16" fmla="*/ 197 w 239"/>
                <a:gd name="T17" fmla="*/ 69 h 138"/>
                <a:gd name="T18" fmla="*/ 120 w 239"/>
                <a:gd name="T19" fmla="*/ 4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38">
                  <a:moveTo>
                    <a:pt x="120" y="138"/>
                  </a:moveTo>
                  <a:cubicBezTo>
                    <a:pt x="51" y="138"/>
                    <a:pt x="0" y="109"/>
                    <a:pt x="0" y="69"/>
                  </a:cubicBezTo>
                  <a:cubicBezTo>
                    <a:pt x="0" y="30"/>
                    <a:pt x="51" y="0"/>
                    <a:pt x="120" y="0"/>
                  </a:cubicBezTo>
                  <a:cubicBezTo>
                    <a:pt x="188" y="0"/>
                    <a:pt x="239" y="30"/>
                    <a:pt x="239" y="69"/>
                  </a:cubicBezTo>
                  <a:cubicBezTo>
                    <a:pt x="239" y="109"/>
                    <a:pt x="188" y="138"/>
                    <a:pt x="120" y="138"/>
                  </a:cubicBezTo>
                  <a:close/>
                  <a:moveTo>
                    <a:pt x="120" y="43"/>
                  </a:moveTo>
                  <a:cubicBezTo>
                    <a:pt x="69" y="43"/>
                    <a:pt x="42" y="62"/>
                    <a:pt x="42" y="69"/>
                  </a:cubicBezTo>
                  <a:cubicBezTo>
                    <a:pt x="42" y="78"/>
                    <a:pt x="72" y="96"/>
                    <a:pt x="120" y="96"/>
                  </a:cubicBezTo>
                  <a:cubicBezTo>
                    <a:pt x="168" y="96"/>
                    <a:pt x="197" y="78"/>
                    <a:pt x="197" y="69"/>
                  </a:cubicBezTo>
                  <a:cubicBezTo>
                    <a:pt x="197" y="62"/>
                    <a:pt x="170" y="43"/>
                    <a:pt x="120" y="43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5" name="Freeform 14"/>
            <p:cNvSpPr>
              <a:spLocks/>
            </p:cNvSpPr>
            <p:nvPr/>
          </p:nvSpPr>
          <p:spPr bwMode="auto">
            <a:xfrm>
              <a:off x="1927226" y="1408113"/>
              <a:ext cx="87313" cy="79375"/>
            </a:xfrm>
            <a:custGeom>
              <a:avLst/>
              <a:gdLst>
                <a:gd name="T0" fmla="*/ 120 w 239"/>
                <a:gd name="T1" fmla="*/ 222 h 222"/>
                <a:gd name="T2" fmla="*/ 0 w 239"/>
                <a:gd name="T3" fmla="*/ 153 h 222"/>
                <a:gd name="T4" fmla="*/ 0 w 239"/>
                <a:gd name="T5" fmla="*/ 21 h 222"/>
                <a:gd name="T6" fmla="*/ 21 w 239"/>
                <a:gd name="T7" fmla="*/ 0 h 222"/>
                <a:gd name="T8" fmla="*/ 42 w 239"/>
                <a:gd name="T9" fmla="*/ 21 h 222"/>
                <a:gd name="T10" fmla="*/ 42 w 239"/>
                <a:gd name="T11" fmla="*/ 153 h 222"/>
                <a:gd name="T12" fmla="*/ 120 w 239"/>
                <a:gd name="T13" fmla="*/ 179 h 222"/>
                <a:gd name="T14" fmla="*/ 197 w 239"/>
                <a:gd name="T15" fmla="*/ 153 h 222"/>
                <a:gd name="T16" fmla="*/ 197 w 239"/>
                <a:gd name="T17" fmla="*/ 21 h 222"/>
                <a:gd name="T18" fmla="*/ 218 w 239"/>
                <a:gd name="T19" fmla="*/ 0 h 222"/>
                <a:gd name="T20" fmla="*/ 239 w 239"/>
                <a:gd name="T21" fmla="*/ 21 h 222"/>
                <a:gd name="T22" fmla="*/ 239 w 239"/>
                <a:gd name="T23" fmla="*/ 153 h 222"/>
                <a:gd name="T24" fmla="*/ 120 w 239"/>
                <a:gd name="T25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222">
                  <a:moveTo>
                    <a:pt x="120" y="222"/>
                  </a:moveTo>
                  <a:cubicBezTo>
                    <a:pt x="51" y="222"/>
                    <a:pt x="0" y="192"/>
                    <a:pt x="0" y="153"/>
                  </a:cubicBezTo>
                  <a:lnTo>
                    <a:pt x="0" y="21"/>
                  </a:lnTo>
                  <a:cubicBezTo>
                    <a:pt x="0" y="10"/>
                    <a:pt x="10" y="0"/>
                    <a:pt x="21" y="0"/>
                  </a:cubicBezTo>
                  <a:cubicBezTo>
                    <a:pt x="33" y="0"/>
                    <a:pt x="42" y="10"/>
                    <a:pt x="42" y="21"/>
                  </a:cubicBezTo>
                  <a:lnTo>
                    <a:pt x="42" y="153"/>
                  </a:lnTo>
                  <a:cubicBezTo>
                    <a:pt x="42" y="160"/>
                    <a:pt x="69" y="179"/>
                    <a:pt x="120" y="179"/>
                  </a:cubicBezTo>
                  <a:cubicBezTo>
                    <a:pt x="170" y="179"/>
                    <a:pt x="197" y="160"/>
                    <a:pt x="197" y="153"/>
                  </a:cubicBezTo>
                  <a:lnTo>
                    <a:pt x="197" y="21"/>
                  </a:lnTo>
                  <a:cubicBezTo>
                    <a:pt x="197" y="10"/>
                    <a:pt x="206" y="0"/>
                    <a:pt x="218" y="0"/>
                  </a:cubicBezTo>
                  <a:cubicBezTo>
                    <a:pt x="230" y="0"/>
                    <a:pt x="239" y="10"/>
                    <a:pt x="239" y="21"/>
                  </a:cubicBezTo>
                  <a:lnTo>
                    <a:pt x="239" y="153"/>
                  </a:lnTo>
                  <a:cubicBezTo>
                    <a:pt x="239" y="192"/>
                    <a:pt x="188" y="222"/>
                    <a:pt x="120" y="22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6" name="Freeform 15"/>
            <p:cNvSpPr>
              <a:spLocks noEditPoints="1"/>
            </p:cNvSpPr>
            <p:nvPr/>
          </p:nvSpPr>
          <p:spPr bwMode="auto">
            <a:xfrm>
              <a:off x="2028826" y="1335088"/>
              <a:ext cx="87313" cy="50800"/>
            </a:xfrm>
            <a:custGeom>
              <a:avLst/>
              <a:gdLst>
                <a:gd name="T0" fmla="*/ 119 w 239"/>
                <a:gd name="T1" fmla="*/ 138 h 138"/>
                <a:gd name="T2" fmla="*/ 0 w 239"/>
                <a:gd name="T3" fmla="*/ 69 h 138"/>
                <a:gd name="T4" fmla="*/ 119 w 239"/>
                <a:gd name="T5" fmla="*/ 0 h 138"/>
                <a:gd name="T6" fmla="*/ 239 w 239"/>
                <a:gd name="T7" fmla="*/ 69 h 138"/>
                <a:gd name="T8" fmla="*/ 119 w 239"/>
                <a:gd name="T9" fmla="*/ 138 h 138"/>
                <a:gd name="T10" fmla="*/ 119 w 239"/>
                <a:gd name="T11" fmla="*/ 42 h 138"/>
                <a:gd name="T12" fmla="*/ 42 w 239"/>
                <a:gd name="T13" fmla="*/ 69 h 138"/>
                <a:gd name="T14" fmla="*/ 119 w 239"/>
                <a:gd name="T15" fmla="*/ 96 h 138"/>
                <a:gd name="T16" fmla="*/ 197 w 239"/>
                <a:gd name="T17" fmla="*/ 69 h 138"/>
                <a:gd name="T18" fmla="*/ 119 w 239"/>
                <a:gd name="T19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138">
                  <a:moveTo>
                    <a:pt x="119" y="138"/>
                  </a:moveTo>
                  <a:cubicBezTo>
                    <a:pt x="51" y="138"/>
                    <a:pt x="0" y="108"/>
                    <a:pt x="0" y="69"/>
                  </a:cubicBezTo>
                  <a:cubicBezTo>
                    <a:pt x="0" y="30"/>
                    <a:pt x="51" y="0"/>
                    <a:pt x="119" y="0"/>
                  </a:cubicBezTo>
                  <a:cubicBezTo>
                    <a:pt x="188" y="0"/>
                    <a:pt x="239" y="30"/>
                    <a:pt x="239" y="69"/>
                  </a:cubicBezTo>
                  <a:cubicBezTo>
                    <a:pt x="239" y="108"/>
                    <a:pt x="188" y="138"/>
                    <a:pt x="119" y="138"/>
                  </a:cubicBezTo>
                  <a:close/>
                  <a:moveTo>
                    <a:pt x="119" y="42"/>
                  </a:moveTo>
                  <a:cubicBezTo>
                    <a:pt x="71" y="42"/>
                    <a:pt x="42" y="61"/>
                    <a:pt x="42" y="69"/>
                  </a:cubicBezTo>
                  <a:cubicBezTo>
                    <a:pt x="42" y="77"/>
                    <a:pt x="71" y="96"/>
                    <a:pt x="119" y="96"/>
                  </a:cubicBezTo>
                  <a:cubicBezTo>
                    <a:pt x="167" y="96"/>
                    <a:pt x="197" y="77"/>
                    <a:pt x="197" y="69"/>
                  </a:cubicBezTo>
                  <a:cubicBezTo>
                    <a:pt x="197" y="61"/>
                    <a:pt x="170" y="42"/>
                    <a:pt x="119" y="4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7" name="Freeform 16"/>
            <p:cNvSpPr>
              <a:spLocks/>
            </p:cNvSpPr>
            <p:nvPr/>
          </p:nvSpPr>
          <p:spPr bwMode="auto">
            <a:xfrm>
              <a:off x="2028826" y="1352551"/>
              <a:ext cx="87313" cy="79375"/>
            </a:xfrm>
            <a:custGeom>
              <a:avLst/>
              <a:gdLst>
                <a:gd name="T0" fmla="*/ 119 w 239"/>
                <a:gd name="T1" fmla="*/ 221 h 221"/>
                <a:gd name="T2" fmla="*/ 0 w 239"/>
                <a:gd name="T3" fmla="*/ 152 h 221"/>
                <a:gd name="T4" fmla="*/ 0 w 239"/>
                <a:gd name="T5" fmla="*/ 21 h 221"/>
                <a:gd name="T6" fmla="*/ 21 w 239"/>
                <a:gd name="T7" fmla="*/ 0 h 221"/>
                <a:gd name="T8" fmla="*/ 42 w 239"/>
                <a:gd name="T9" fmla="*/ 21 h 221"/>
                <a:gd name="T10" fmla="*/ 42 w 239"/>
                <a:gd name="T11" fmla="*/ 152 h 221"/>
                <a:gd name="T12" fmla="*/ 119 w 239"/>
                <a:gd name="T13" fmla="*/ 179 h 221"/>
                <a:gd name="T14" fmla="*/ 197 w 239"/>
                <a:gd name="T15" fmla="*/ 152 h 221"/>
                <a:gd name="T16" fmla="*/ 197 w 239"/>
                <a:gd name="T17" fmla="*/ 21 h 221"/>
                <a:gd name="T18" fmla="*/ 218 w 239"/>
                <a:gd name="T19" fmla="*/ 0 h 221"/>
                <a:gd name="T20" fmla="*/ 239 w 239"/>
                <a:gd name="T21" fmla="*/ 21 h 221"/>
                <a:gd name="T22" fmla="*/ 239 w 239"/>
                <a:gd name="T23" fmla="*/ 152 h 221"/>
                <a:gd name="T24" fmla="*/ 119 w 239"/>
                <a:gd name="T2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221">
                  <a:moveTo>
                    <a:pt x="119" y="221"/>
                  </a:moveTo>
                  <a:cubicBezTo>
                    <a:pt x="51" y="221"/>
                    <a:pt x="0" y="192"/>
                    <a:pt x="0" y="152"/>
                  </a:cubicBezTo>
                  <a:lnTo>
                    <a:pt x="0" y="21"/>
                  </a:lnTo>
                  <a:cubicBezTo>
                    <a:pt x="0" y="9"/>
                    <a:pt x="9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lnTo>
                    <a:pt x="42" y="152"/>
                  </a:lnTo>
                  <a:cubicBezTo>
                    <a:pt x="42" y="160"/>
                    <a:pt x="71" y="179"/>
                    <a:pt x="119" y="179"/>
                  </a:cubicBezTo>
                  <a:cubicBezTo>
                    <a:pt x="167" y="179"/>
                    <a:pt x="197" y="160"/>
                    <a:pt x="197" y="152"/>
                  </a:cubicBezTo>
                  <a:lnTo>
                    <a:pt x="197" y="21"/>
                  </a:lnTo>
                  <a:cubicBezTo>
                    <a:pt x="197" y="9"/>
                    <a:pt x="206" y="0"/>
                    <a:pt x="218" y="0"/>
                  </a:cubicBezTo>
                  <a:cubicBezTo>
                    <a:pt x="230" y="0"/>
                    <a:pt x="239" y="9"/>
                    <a:pt x="239" y="21"/>
                  </a:cubicBezTo>
                  <a:lnTo>
                    <a:pt x="239" y="152"/>
                  </a:lnTo>
                  <a:cubicBezTo>
                    <a:pt x="239" y="192"/>
                    <a:pt x="188" y="221"/>
                    <a:pt x="119" y="22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8" name="Freeform 17"/>
            <p:cNvSpPr>
              <a:spLocks noEditPoints="1"/>
            </p:cNvSpPr>
            <p:nvPr/>
          </p:nvSpPr>
          <p:spPr bwMode="auto">
            <a:xfrm>
              <a:off x="1862138" y="1460501"/>
              <a:ext cx="217488" cy="365125"/>
            </a:xfrm>
            <a:custGeom>
              <a:avLst/>
              <a:gdLst>
                <a:gd name="T0" fmla="*/ 565 w 593"/>
                <a:gd name="T1" fmla="*/ 1009 h 1009"/>
                <a:gd name="T2" fmla="*/ 551 w 593"/>
                <a:gd name="T3" fmla="*/ 1005 h 1009"/>
                <a:gd name="T4" fmla="*/ 14 w 593"/>
                <a:gd name="T5" fmla="*/ 703 h 1009"/>
                <a:gd name="T6" fmla="*/ 0 w 593"/>
                <a:gd name="T7" fmla="*/ 679 h 1009"/>
                <a:gd name="T8" fmla="*/ 0 w 593"/>
                <a:gd name="T9" fmla="*/ 29 h 1009"/>
                <a:gd name="T10" fmla="*/ 14 w 593"/>
                <a:gd name="T11" fmla="*/ 5 h 1009"/>
                <a:gd name="T12" fmla="*/ 42 w 593"/>
                <a:gd name="T13" fmla="*/ 5 h 1009"/>
                <a:gd name="T14" fmla="*/ 579 w 593"/>
                <a:gd name="T15" fmla="*/ 310 h 1009"/>
                <a:gd name="T16" fmla="*/ 593 w 593"/>
                <a:gd name="T17" fmla="*/ 334 h 1009"/>
                <a:gd name="T18" fmla="*/ 593 w 593"/>
                <a:gd name="T19" fmla="*/ 981 h 1009"/>
                <a:gd name="T20" fmla="*/ 579 w 593"/>
                <a:gd name="T21" fmla="*/ 1005 h 1009"/>
                <a:gd name="T22" fmla="*/ 565 w 593"/>
                <a:gd name="T23" fmla="*/ 1009 h 1009"/>
                <a:gd name="T24" fmla="*/ 56 w 593"/>
                <a:gd name="T25" fmla="*/ 662 h 1009"/>
                <a:gd name="T26" fmla="*/ 536 w 593"/>
                <a:gd name="T27" fmla="*/ 932 h 1009"/>
                <a:gd name="T28" fmla="*/ 537 w 593"/>
                <a:gd name="T29" fmla="*/ 351 h 1009"/>
                <a:gd name="T30" fmla="*/ 56 w 593"/>
                <a:gd name="T31" fmla="*/ 78 h 1009"/>
                <a:gd name="T32" fmla="*/ 56 w 593"/>
                <a:gd name="T33" fmla="*/ 662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3" h="1009">
                  <a:moveTo>
                    <a:pt x="565" y="1009"/>
                  </a:moveTo>
                  <a:cubicBezTo>
                    <a:pt x="560" y="1009"/>
                    <a:pt x="555" y="1008"/>
                    <a:pt x="551" y="1005"/>
                  </a:cubicBezTo>
                  <a:lnTo>
                    <a:pt x="14" y="703"/>
                  </a:lnTo>
                  <a:cubicBezTo>
                    <a:pt x="5" y="698"/>
                    <a:pt x="0" y="689"/>
                    <a:pt x="0" y="679"/>
                  </a:cubicBezTo>
                  <a:lnTo>
                    <a:pt x="0" y="29"/>
                  </a:lnTo>
                  <a:cubicBezTo>
                    <a:pt x="0" y="19"/>
                    <a:pt x="5" y="10"/>
                    <a:pt x="14" y="5"/>
                  </a:cubicBezTo>
                  <a:cubicBezTo>
                    <a:pt x="23" y="0"/>
                    <a:pt x="33" y="0"/>
                    <a:pt x="42" y="5"/>
                  </a:cubicBezTo>
                  <a:lnTo>
                    <a:pt x="579" y="310"/>
                  </a:lnTo>
                  <a:cubicBezTo>
                    <a:pt x="587" y="315"/>
                    <a:pt x="593" y="324"/>
                    <a:pt x="593" y="334"/>
                  </a:cubicBezTo>
                  <a:lnTo>
                    <a:pt x="593" y="981"/>
                  </a:lnTo>
                  <a:cubicBezTo>
                    <a:pt x="593" y="991"/>
                    <a:pt x="588" y="1000"/>
                    <a:pt x="579" y="1005"/>
                  </a:cubicBezTo>
                  <a:cubicBezTo>
                    <a:pt x="574" y="1008"/>
                    <a:pt x="570" y="1009"/>
                    <a:pt x="565" y="1009"/>
                  </a:cubicBezTo>
                  <a:close/>
                  <a:moveTo>
                    <a:pt x="56" y="662"/>
                  </a:moveTo>
                  <a:lnTo>
                    <a:pt x="536" y="932"/>
                  </a:lnTo>
                  <a:lnTo>
                    <a:pt x="537" y="351"/>
                  </a:lnTo>
                  <a:lnTo>
                    <a:pt x="56" y="78"/>
                  </a:lnTo>
                  <a:lnTo>
                    <a:pt x="56" y="66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59" name="Freeform 18"/>
            <p:cNvSpPr>
              <a:spLocks noEditPoints="1"/>
            </p:cNvSpPr>
            <p:nvPr/>
          </p:nvSpPr>
          <p:spPr bwMode="auto">
            <a:xfrm>
              <a:off x="2058988" y="1460501"/>
              <a:ext cx="219075" cy="365125"/>
            </a:xfrm>
            <a:custGeom>
              <a:avLst/>
              <a:gdLst>
                <a:gd name="T0" fmla="*/ 28 w 598"/>
                <a:gd name="T1" fmla="*/ 1008 h 1008"/>
                <a:gd name="T2" fmla="*/ 13 w 598"/>
                <a:gd name="T3" fmla="*/ 1004 h 1008"/>
                <a:gd name="T4" fmla="*/ 0 w 598"/>
                <a:gd name="T5" fmla="*/ 980 h 1008"/>
                <a:gd name="T6" fmla="*/ 0 w 598"/>
                <a:gd name="T7" fmla="*/ 333 h 1008"/>
                <a:gd name="T8" fmla="*/ 14 w 598"/>
                <a:gd name="T9" fmla="*/ 309 h 1008"/>
                <a:gd name="T10" fmla="*/ 556 w 598"/>
                <a:gd name="T11" fmla="*/ 5 h 1008"/>
                <a:gd name="T12" fmla="*/ 584 w 598"/>
                <a:gd name="T13" fmla="*/ 5 h 1008"/>
                <a:gd name="T14" fmla="*/ 598 w 598"/>
                <a:gd name="T15" fmla="*/ 30 h 1008"/>
                <a:gd name="T16" fmla="*/ 598 w 598"/>
                <a:gd name="T17" fmla="*/ 676 h 1008"/>
                <a:gd name="T18" fmla="*/ 583 w 598"/>
                <a:gd name="T19" fmla="*/ 700 h 1008"/>
                <a:gd name="T20" fmla="*/ 42 w 598"/>
                <a:gd name="T21" fmla="*/ 1004 h 1008"/>
                <a:gd name="T22" fmla="*/ 28 w 598"/>
                <a:gd name="T23" fmla="*/ 1008 h 1008"/>
                <a:gd name="T24" fmla="*/ 56 w 598"/>
                <a:gd name="T25" fmla="*/ 350 h 1008"/>
                <a:gd name="T26" fmla="*/ 56 w 598"/>
                <a:gd name="T27" fmla="*/ 931 h 1008"/>
                <a:gd name="T28" fmla="*/ 541 w 598"/>
                <a:gd name="T29" fmla="*/ 659 h 1008"/>
                <a:gd name="T30" fmla="*/ 542 w 598"/>
                <a:gd name="T31" fmla="*/ 78 h 1008"/>
                <a:gd name="T32" fmla="*/ 56 w 598"/>
                <a:gd name="T33" fmla="*/ 35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8" h="1008">
                  <a:moveTo>
                    <a:pt x="28" y="1008"/>
                  </a:moveTo>
                  <a:cubicBezTo>
                    <a:pt x="23" y="1008"/>
                    <a:pt x="18" y="1007"/>
                    <a:pt x="13" y="1004"/>
                  </a:cubicBezTo>
                  <a:cubicBezTo>
                    <a:pt x="5" y="999"/>
                    <a:pt x="0" y="990"/>
                    <a:pt x="0" y="980"/>
                  </a:cubicBezTo>
                  <a:lnTo>
                    <a:pt x="0" y="333"/>
                  </a:lnTo>
                  <a:cubicBezTo>
                    <a:pt x="0" y="323"/>
                    <a:pt x="5" y="314"/>
                    <a:pt x="14" y="309"/>
                  </a:cubicBezTo>
                  <a:lnTo>
                    <a:pt x="556" y="5"/>
                  </a:lnTo>
                  <a:cubicBezTo>
                    <a:pt x="565" y="0"/>
                    <a:pt x="576" y="0"/>
                    <a:pt x="584" y="5"/>
                  </a:cubicBezTo>
                  <a:cubicBezTo>
                    <a:pt x="593" y="10"/>
                    <a:pt x="598" y="20"/>
                    <a:pt x="598" y="30"/>
                  </a:cubicBezTo>
                  <a:lnTo>
                    <a:pt x="598" y="676"/>
                  </a:lnTo>
                  <a:cubicBezTo>
                    <a:pt x="598" y="686"/>
                    <a:pt x="592" y="695"/>
                    <a:pt x="583" y="700"/>
                  </a:cubicBezTo>
                  <a:lnTo>
                    <a:pt x="42" y="1004"/>
                  </a:lnTo>
                  <a:cubicBezTo>
                    <a:pt x="37" y="1007"/>
                    <a:pt x="32" y="1008"/>
                    <a:pt x="28" y="1008"/>
                  </a:cubicBezTo>
                  <a:close/>
                  <a:moveTo>
                    <a:pt x="56" y="350"/>
                  </a:moveTo>
                  <a:lnTo>
                    <a:pt x="56" y="931"/>
                  </a:lnTo>
                  <a:lnTo>
                    <a:pt x="541" y="659"/>
                  </a:lnTo>
                  <a:lnTo>
                    <a:pt x="542" y="78"/>
                  </a:lnTo>
                  <a:lnTo>
                    <a:pt x="56" y="35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2200276" y="1430338"/>
              <a:ext cx="77788" cy="49213"/>
            </a:xfrm>
            <a:custGeom>
              <a:avLst/>
              <a:gdLst>
                <a:gd name="T0" fmla="*/ 180 w 212"/>
                <a:gd name="T1" fmla="*/ 140 h 140"/>
                <a:gd name="T2" fmla="*/ 167 w 212"/>
                <a:gd name="T3" fmla="*/ 137 h 140"/>
                <a:gd name="T4" fmla="*/ 19 w 212"/>
                <a:gd name="T5" fmla="*/ 57 h 140"/>
                <a:gd name="T6" fmla="*/ 8 w 212"/>
                <a:gd name="T7" fmla="*/ 18 h 140"/>
                <a:gd name="T8" fmla="*/ 46 w 212"/>
                <a:gd name="T9" fmla="*/ 7 h 140"/>
                <a:gd name="T10" fmla="*/ 194 w 212"/>
                <a:gd name="T11" fmla="*/ 87 h 140"/>
                <a:gd name="T12" fmla="*/ 205 w 212"/>
                <a:gd name="T13" fmla="*/ 126 h 140"/>
                <a:gd name="T14" fmla="*/ 180 w 212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40">
                  <a:moveTo>
                    <a:pt x="180" y="140"/>
                  </a:moveTo>
                  <a:cubicBezTo>
                    <a:pt x="176" y="140"/>
                    <a:pt x="171" y="139"/>
                    <a:pt x="167" y="137"/>
                  </a:cubicBezTo>
                  <a:lnTo>
                    <a:pt x="19" y="57"/>
                  </a:lnTo>
                  <a:cubicBezTo>
                    <a:pt x="5" y="49"/>
                    <a:pt x="0" y="32"/>
                    <a:pt x="8" y="18"/>
                  </a:cubicBezTo>
                  <a:cubicBezTo>
                    <a:pt x="15" y="5"/>
                    <a:pt x="32" y="0"/>
                    <a:pt x="46" y="7"/>
                  </a:cubicBezTo>
                  <a:lnTo>
                    <a:pt x="194" y="87"/>
                  </a:lnTo>
                  <a:cubicBezTo>
                    <a:pt x="207" y="95"/>
                    <a:pt x="212" y="112"/>
                    <a:pt x="205" y="126"/>
                  </a:cubicBezTo>
                  <a:cubicBezTo>
                    <a:pt x="200" y="135"/>
                    <a:pt x="190" y="140"/>
                    <a:pt x="180" y="14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1" name="Freeform 20"/>
            <p:cNvSpPr>
              <a:spLocks/>
            </p:cNvSpPr>
            <p:nvPr/>
          </p:nvSpPr>
          <p:spPr bwMode="auto">
            <a:xfrm>
              <a:off x="2100263" y="1379538"/>
              <a:ext cx="50800" cy="34925"/>
            </a:xfrm>
            <a:custGeom>
              <a:avLst/>
              <a:gdLst>
                <a:gd name="T0" fmla="*/ 103 w 135"/>
                <a:gd name="T1" fmla="*/ 97 h 97"/>
                <a:gd name="T2" fmla="*/ 90 w 135"/>
                <a:gd name="T3" fmla="*/ 93 h 97"/>
                <a:gd name="T4" fmla="*/ 20 w 135"/>
                <a:gd name="T5" fmla="*/ 57 h 97"/>
                <a:gd name="T6" fmla="*/ 7 w 135"/>
                <a:gd name="T7" fmla="*/ 19 h 97"/>
                <a:gd name="T8" fmla="*/ 45 w 135"/>
                <a:gd name="T9" fmla="*/ 7 h 97"/>
                <a:gd name="T10" fmla="*/ 116 w 135"/>
                <a:gd name="T11" fmla="*/ 43 h 97"/>
                <a:gd name="T12" fmla="*/ 128 w 135"/>
                <a:gd name="T13" fmla="*/ 81 h 97"/>
                <a:gd name="T14" fmla="*/ 103 w 135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97">
                  <a:moveTo>
                    <a:pt x="103" y="97"/>
                  </a:moveTo>
                  <a:cubicBezTo>
                    <a:pt x="98" y="97"/>
                    <a:pt x="94" y="96"/>
                    <a:pt x="90" y="93"/>
                  </a:cubicBezTo>
                  <a:lnTo>
                    <a:pt x="20" y="57"/>
                  </a:lnTo>
                  <a:cubicBezTo>
                    <a:pt x="6" y="50"/>
                    <a:pt x="0" y="33"/>
                    <a:pt x="7" y="19"/>
                  </a:cubicBezTo>
                  <a:cubicBezTo>
                    <a:pt x="15" y="5"/>
                    <a:pt x="32" y="0"/>
                    <a:pt x="45" y="7"/>
                  </a:cubicBezTo>
                  <a:lnTo>
                    <a:pt x="116" y="43"/>
                  </a:lnTo>
                  <a:cubicBezTo>
                    <a:pt x="129" y="50"/>
                    <a:pt x="135" y="67"/>
                    <a:pt x="128" y="81"/>
                  </a:cubicBezTo>
                  <a:cubicBezTo>
                    <a:pt x="123" y="91"/>
                    <a:pt x="113" y="97"/>
                    <a:pt x="103" y="97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1860551" y="1430338"/>
              <a:ext cx="77788" cy="49213"/>
            </a:xfrm>
            <a:custGeom>
              <a:avLst/>
              <a:gdLst>
                <a:gd name="T0" fmla="*/ 32 w 212"/>
                <a:gd name="T1" fmla="*/ 140 h 140"/>
                <a:gd name="T2" fmla="*/ 8 w 212"/>
                <a:gd name="T3" fmla="*/ 126 h 140"/>
                <a:gd name="T4" fmla="*/ 19 w 212"/>
                <a:gd name="T5" fmla="*/ 87 h 140"/>
                <a:gd name="T6" fmla="*/ 166 w 212"/>
                <a:gd name="T7" fmla="*/ 7 h 140"/>
                <a:gd name="T8" fmla="*/ 205 w 212"/>
                <a:gd name="T9" fmla="*/ 18 h 140"/>
                <a:gd name="T10" fmla="*/ 193 w 212"/>
                <a:gd name="T11" fmla="*/ 57 h 140"/>
                <a:gd name="T12" fmla="*/ 46 w 212"/>
                <a:gd name="T13" fmla="*/ 137 h 140"/>
                <a:gd name="T14" fmla="*/ 32 w 212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40">
                  <a:moveTo>
                    <a:pt x="32" y="140"/>
                  </a:moveTo>
                  <a:cubicBezTo>
                    <a:pt x="22" y="140"/>
                    <a:pt x="13" y="135"/>
                    <a:pt x="8" y="126"/>
                  </a:cubicBezTo>
                  <a:cubicBezTo>
                    <a:pt x="0" y="112"/>
                    <a:pt x="5" y="95"/>
                    <a:pt x="19" y="87"/>
                  </a:cubicBezTo>
                  <a:lnTo>
                    <a:pt x="166" y="7"/>
                  </a:lnTo>
                  <a:cubicBezTo>
                    <a:pt x="180" y="0"/>
                    <a:pt x="197" y="5"/>
                    <a:pt x="205" y="18"/>
                  </a:cubicBezTo>
                  <a:cubicBezTo>
                    <a:pt x="212" y="32"/>
                    <a:pt x="207" y="49"/>
                    <a:pt x="193" y="57"/>
                  </a:cubicBezTo>
                  <a:lnTo>
                    <a:pt x="46" y="137"/>
                  </a:lnTo>
                  <a:cubicBezTo>
                    <a:pt x="42" y="139"/>
                    <a:pt x="37" y="140"/>
                    <a:pt x="32" y="14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3" name="Freeform 22"/>
            <p:cNvSpPr>
              <a:spLocks/>
            </p:cNvSpPr>
            <p:nvPr/>
          </p:nvSpPr>
          <p:spPr bwMode="auto">
            <a:xfrm>
              <a:off x="1992313" y="1376363"/>
              <a:ext cx="52388" cy="36513"/>
            </a:xfrm>
            <a:custGeom>
              <a:avLst/>
              <a:gdLst>
                <a:gd name="T0" fmla="*/ 32 w 142"/>
                <a:gd name="T1" fmla="*/ 100 h 100"/>
                <a:gd name="T2" fmla="*/ 7 w 142"/>
                <a:gd name="T3" fmla="*/ 85 h 100"/>
                <a:gd name="T4" fmla="*/ 20 w 142"/>
                <a:gd name="T5" fmla="*/ 47 h 100"/>
                <a:gd name="T6" fmla="*/ 97 w 142"/>
                <a:gd name="T7" fmla="*/ 7 h 100"/>
                <a:gd name="T8" fmla="*/ 135 w 142"/>
                <a:gd name="T9" fmla="*/ 19 h 100"/>
                <a:gd name="T10" fmla="*/ 123 w 142"/>
                <a:gd name="T11" fmla="*/ 57 h 100"/>
                <a:gd name="T12" fmla="*/ 45 w 142"/>
                <a:gd name="T13" fmla="*/ 97 h 100"/>
                <a:gd name="T14" fmla="*/ 32 w 142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00">
                  <a:moveTo>
                    <a:pt x="32" y="100"/>
                  </a:moveTo>
                  <a:cubicBezTo>
                    <a:pt x="22" y="100"/>
                    <a:pt x="12" y="94"/>
                    <a:pt x="7" y="85"/>
                  </a:cubicBezTo>
                  <a:cubicBezTo>
                    <a:pt x="0" y="71"/>
                    <a:pt x="6" y="54"/>
                    <a:pt x="20" y="47"/>
                  </a:cubicBezTo>
                  <a:lnTo>
                    <a:pt x="97" y="7"/>
                  </a:lnTo>
                  <a:cubicBezTo>
                    <a:pt x="111" y="0"/>
                    <a:pt x="128" y="5"/>
                    <a:pt x="135" y="19"/>
                  </a:cubicBezTo>
                  <a:cubicBezTo>
                    <a:pt x="142" y="33"/>
                    <a:pt x="136" y="50"/>
                    <a:pt x="123" y="57"/>
                  </a:cubicBezTo>
                  <a:lnTo>
                    <a:pt x="45" y="97"/>
                  </a:lnTo>
                  <a:cubicBezTo>
                    <a:pt x="41" y="99"/>
                    <a:pt x="37" y="100"/>
                    <a:pt x="32" y="1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727824" y="2419968"/>
            <a:ext cx="4697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Cut through the massive costs/efforts Reduce hardware dependency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44208" y="3629968"/>
            <a:ext cx="4427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Drastically simplify validation of complex sensor states/error conditions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545431" y="4809926"/>
            <a:ext cx="52787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Seamlessly execute automation for every build without worrying about the infrastructure availability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44" y="474394"/>
            <a:ext cx="1502568" cy="435910"/>
          </a:xfrm>
          <a:prstGeom prst="rect">
            <a:avLst/>
          </a:prstGeom>
        </p:spPr>
      </p:pic>
      <p:sp>
        <p:nvSpPr>
          <p:cNvPr id="68" name="Title 1"/>
          <p:cNvSpPr txBox="1">
            <a:spLocks/>
          </p:cNvSpPr>
          <p:nvPr/>
        </p:nvSpPr>
        <p:spPr>
          <a:xfrm>
            <a:off x="1991544" y="325746"/>
            <a:ext cx="3024336" cy="65498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+mj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Why Z10N</a:t>
            </a:r>
          </a:p>
        </p:txBody>
      </p:sp>
    </p:spTree>
    <p:extLst>
      <p:ext uri="{BB962C8B-B14F-4D97-AF65-F5344CB8AC3E}">
        <p14:creationId xmlns:p14="http://schemas.microsoft.com/office/powerpoint/2010/main" val="2218362822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17D10AF-EB53-4420-A6AA-408D32BAA858}"/>
              </a:ext>
            </a:extLst>
          </p:cNvPr>
          <p:cNvGrpSpPr/>
          <p:nvPr/>
        </p:nvGrpSpPr>
        <p:grpSpPr>
          <a:xfrm>
            <a:off x="5015880" y="1002682"/>
            <a:ext cx="6624736" cy="1130174"/>
            <a:chOff x="5015880" y="980728"/>
            <a:chExt cx="6624736" cy="1130174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8F6B323B-8F8F-43AB-8C6C-CC2E4FECCEAF}"/>
                </a:ext>
              </a:extLst>
            </p:cNvPr>
            <p:cNvSpPr/>
            <p:nvPr/>
          </p:nvSpPr>
          <p:spPr>
            <a:xfrm>
              <a:off x="5015880" y="980728"/>
              <a:ext cx="6624736" cy="1130174"/>
            </a:xfrm>
            <a:prstGeom prst="roundRect">
              <a:avLst/>
            </a:prstGeom>
            <a:noFill/>
            <a:ln w="12700" cmpd="sng">
              <a:solidFill>
                <a:schemeClr val="accent6"/>
              </a:solidFill>
              <a:prstDash val="lgDash"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1797D8-F61E-48A4-B22A-B28E842CB244}"/>
                </a:ext>
              </a:extLst>
            </p:cNvPr>
            <p:cNvSpPr txBox="1"/>
            <p:nvPr/>
          </p:nvSpPr>
          <p:spPr>
            <a:xfrm>
              <a:off x="5189133" y="1160921"/>
              <a:ext cx="6335271" cy="883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defRPr sz="1800" b="1">
                  <a:solidFill>
                    <a:srgbClr val="0085C3"/>
                  </a:solidFill>
                  <a:latin typeface="Museo Sans For Dell"/>
                </a:defRPr>
              </a:lvl1pPr>
            </a:lstStyle>
            <a:p>
              <a:pPr marL="0" marR="0" lvl="0" indent="0" algn="just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best advice to those about to embark on a very large simulation is</a:t>
              </a:r>
            </a:p>
            <a:p>
              <a:pPr marL="0" marR="0" lvl="0" indent="0" algn="just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often the same as Punch’s famous advice to those about to marry: </a:t>
              </a:r>
              <a:r>
                <a:rPr kumimoji="0" lang="en-US" sz="1600" b="1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Don’t !</a:t>
              </a:r>
            </a:p>
            <a:p>
              <a:pPr marL="0" marR="0" lvl="0" indent="0" algn="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useo Sans For Dell"/>
                </a:rPr>
                <a:t>		 	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useo Sans For Dell"/>
                </a:rPr>
                <a:t>–  Bratley, Fox and Schrage (1986)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95BE72-6BED-40C6-8DFA-09CFC1838686}"/>
              </a:ext>
            </a:extLst>
          </p:cNvPr>
          <p:cNvGrpSpPr/>
          <p:nvPr/>
        </p:nvGrpSpPr>
        <p:grpSpPr>
          <a:xfrm>
            <a:off x="-1" y="1088913"/>
            <a:ext cx="1551827" cy="4932375"/>
            <a:chOff x="-1" y="1088913"/>
            <a:chExt cx="1551827" cy="4932375"/>
          </a:xfrm>
        </p:grpSpPr>
        <p:sp>
          <p:nvSpPr>
            <p:cNvPr id="7" name="Round Same Side Corner Rectangle 13">
              <a:extLst>
                <a:ext uri="{FF2B5EF4-FFF2-40B4-BE49-F238E27FC236}">
                  <a16:creationId xmlns:a16="http://schemas.microsoft.com/office/drawing/2014/main" id="{4AAF8B76-98E5-410F-AC21-552F45C03022}"/>
                </a:ext>
              </a:extLst>
            </p:cNvPr>
            <p:cNvSpPr/>
            <p:nvPr/>
          </p:nvSpPr>
          <p:spPr>
            <a:xfrm rot="5400000">
              <a:off x="-1690275" y="2779187"/>
              <a:ext cx="4932375" cy="1551827"/>
            </a:xfrm>
            <a:prstGeom prst="round2Same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182880" tIns="137160" rIns="137160" bIns="13716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15C2DC-249E-4AF4-8D7A-A00454E0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2881271"/>
              <a:ext cx="547729" cy="5477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9D1313-9BCB-4DD3-943A-748AEE47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3457335"/>
              <a:ext cx="547729" cy="5477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0612AB-35DB-48EE-BFB8-49083D5D4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4033399"/>
              <a:ext cx="547729" cy="5477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753F2F-F8D4-469B-B2DB-E00F001E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4609463"/>
              <a:ext cx="547729" cy="5477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DE3F53-7CBE-483C-A9C2-42E1B9345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2305207"/>
              <a:ext cx="547729" cy="5477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5D1313-01B1-486E-93FF-DBA96D40A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0" y="1772816"/>
              <a:ext cx="547729" cy="547729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727D95C-7EB0-4997-9195-E6D5BB425F47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475252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Z10N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C1F445-B0AD-431A-BA07-2A86366E2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F8C6BF9-1BE3-44A4-A859-B504E61BC94D}"/>
              </a:ext>
            </a:extLst>
          </p:cNvPr>
          <p:cNvSpPr/>
          <p:nvPr/>
        </p:nvSpPr>
        <p:spPr>
          <a:xfrm>
            <a:off x="1806852" y="2260549"/>
            <a:ext cx="9968438" cy="4093428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 marL="282575" indent="-282575" defTabSz="1089025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ZION started off as a stretch assignment for supporting device simulation</a:t>
            </a:r>
          </a:p>
          <a:p>
            <a:pPr marL="282575" indent="-282575" defTabSz="1089025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It creates real world lab environment with thousands of devices at the fraction of cost for physical devices</a:t>
            </a:r>
          </a:p>
          <a:p>
            <a:pPr marL="282575" indent="-282575" defTabSz="1089025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Rapid recording of required devices over multiple protocols</a:t>
            </a:r>
          </a:p>
          <a:p>
            <a:pPr marL="282575" indent="-282575" defTabSz="1089025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Easy deployment of recorded device simulation across thousands of nodes</a:t>
            </a:r>
          </a:p>
          <a:p>
            <a:pPr marL="282575" indent="-282575" defTabSz="1089025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Supports device communication over multiple interfaces like Redfish, WSMAN, WMI, SNMP, SSH, </a:t>
            </a:r>
            <a:r>
              <a:rPr lang="en-US" sz="26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etc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 pitchFamily="34" charset="0"/>
            </a:endParaRPr>
          </a:p>
          <a:p>
            <a:pPr marL="282575" indent="-282575" defTabSz="1089025">
              <a:buFont typeface="Wingdings" panose="05000000000000000000" pitchFamily="2" charset="2"/>
              <a:buChar char="§"/>
            </a:pP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7226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 rot="10800000" flipH="1">
            <a:off x="0" y="3293483"/>
            <a:ext cx="12191999" cy="4095956"/>
          </a:xfrm>
          <a:prstGeom prst="flowChartDocument">
            <a:avLst/>
          </a:prstGeom>
          <a:gradFill>
            <a:gsLst>
              <a:gs pos="0">
                <a:srgbClr val="FFEDC9"/>
              </a:gs>
              <a:gs pos="41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rgbClr val="FFDA89"/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7" name="Down Arrow 106"/>
          <p:cNvSpPr/>
          <p:nvPr/>
        </p:nvSpPr>
        <p:spPr>
          <a:xfrm flipV="1">
            <a:off x="5863245" y="5411700"/>
            <a:ext cx="160747" cy="249548"/>
          </a:xfrm>
          <a:prstGeom prst="downArrow">
            <a:avLst/>
          </a:prstGeom>
          <a:noFill/>
          <a:ln>
            <a:solidFill>
              <a:schemeClr val="bg1">
                <a:lumMod val="50000"/>
                <a:alpha val="78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5278057" y="3562803"/>
            <a:ext cx="4092944" cy="674360"/>
            <a:chOff x="5278057" y="3562803"/>
            <a:chExt cx="4092944" cy="67436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5278057" y="3727862"/>
              <a:ext cx="3736071" cy="170509"/>
            </a:xfrm>
            <a:prstGeom prst="bentConnector3">
              <a:avLst>
                <a:gd name="adj1" fmla="val 19833"/>
              </a:avLst>
            </a:prstGeom>
            <a:ln w="12700">
              <a:solidFill>
                <a:schemeClr val="bg1">
                  <a:lumMod val="50000"/>
                  <a:alpha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9048328" y="3562803"/>
              <a:ext cx="322673" cy="674360"/>
              <a:chOff x="7674111" y="2232296"/>
              <a:chExt cx="322673" cy="67436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7674111" y="2276872"/>
                <a:ext cx="0" cy="585216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680176" y="2276872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680176" y="2568904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680176" y="2860936"/>
                <a:ext cx="27432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Donut 30"/>
              <p:cNvSpPr/>
              <p:nvPr/>
            </p:nvSpPr>
            <p:spPr>
              <a:xfrm>
                <a:off x="7905344" y="2232296"/>
                <a:ext cx="91440" cy="91440"/>
              </a:xfrm>
              <a:prstGeom prst="donu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onut 88"/>
              <p:cNvSpPr/>
              <p:nvPr/>
            </p:nvSpPr>
            <p:spPr>
              <a:xfrm>
                <a:off x="7905344" y="2523756"/>
                <a:ext cx="91440" cy="91440"/>
              </a:xfrm>
              <a:prstGeom prst="donu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Donut 89"/>
              <p:cNvSpPr/>
              <p:nvPr/>
            </p:nvSpPr>
            <p:spPr>
              <a:xfrm>
                <a:off x="7905344" y="2815216"/>
                <a:ext cx="91440" cy="91440"/>
              </a:xfrm>
              <a:prstGeom prst="donu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05" name="Straight Connector 104"/>
          <p:cNvCxnSpPr/>
          <p:nvPr/>
        </p:nvCxnSpPr>
        <p:spPr>
          <a:xfrm>
            <a:off x="2356566" y="3721072"/>
            <a:ext cx="2926080" cy="6593"/>
          </a:xfrm>
          <a:prstGeom prst="line">
            <a:avLst/>
          </a:prstGeom>
          <a:ln w="12700">
            <a:solidFill>
              <a:schemeClr val="bg1">
                <a:lumMod val="50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981322" y="2980638"/>
            <a:ext cx="799588" cy="767711"/>
            <a:chOff x="2620668" y="4875676"/>
            <a:chExt cx="1885388" cy="164565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668" y="5289661"/>
              <a:ext cx="913720" cy="98491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401" y="4875676"/>
              <a:ext cx="1645655" cy="1645655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/>
        </p:nvCxnSpPr>
        <p:spPr>
          <a:xfrm>
            <a:off x="2198596" y="1177446"/>
            <a:ext cx="3249696" cy="9780"/>
          </a:xfrm>
          <a:prstGeom prst="line">
            <a:avLst/>
          </a:prstGeom>
          <a:ln w="12700">
            <a:solidFill>
              <a:schemeClr val="bg1">
                <a:lumMod val="50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366529" y="1177446"/>
            <a:ext cx="3873164" cy="9780"/>
          </a:xfrm>
          <a:prstGeom prst="line">
            <a:avLst/>
          </a:prstGeom>
          <a:ln w="12700">
            <a:solidFill>
              <a:schemeClr val="bg1">
                <a:lumMod val="50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46" y="1842157"/>
            <a:ext cx="366533" cy="68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3" name="TextBox 92"/>
          <p:cNvSpPr txBox="1"/>
          <p:nvPr/>
        </p:nvSpPr>
        <p:spPr>
          <a:xfrm>
            <a:off x="4439816" y="2708611"/>
            <a:ext cx="2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Database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290" y="2679340"/>
            <a:ext cx="346741" cy="100593"/>
          </a:xfrm>
          <a:prstGeom prst="rect">
            <a:avLst/>
          </a:prstGeom>
        </p:spPr>
      </p:pic>
      <p:pic>
        <p:nvPicPr>
          <p:cNvPr id="5" name="Picture 4" descr="Application-cya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31108" y="2276255"/>
            <a:ext cx="443462" cy="230129"/>
          </a:xfrm>
          <a:prstGeom prst="rect">
            <a:avLst/>
          </a:prstGeom>
        </p:spPr>
      </p:pic>
      <p:pic>
        <p:nvPicPr>
          <p:cNvPr id="10" name="Picture 9" descr="Server-physical-Sing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32520" y="877413"/>
            <a:ext cx="1039676" cy="526983"/>
          </a:xfrm>
          <a:prstGeom prst="rect">
            <a:avLst/>
          </a:prstGeom>
        </p:spPr>
      </p:pic>
      <p:pic>
        <p:nvPicPr>
          <p:cNvPr id="41" name="Picture 40" descr="spark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23876" y="906873"/>
            <a:ext cx="571500" cy="571500"/>
          </a:xfrm>
          <a:prstGeom prst="rect">
            <a:avLst/>
          </a:prstGeom>
        </p:spPr>
      </p:pic>
      <p:pic>
        <p:nvPicPr>
          <p:cNvPr id="44" name="Picture 43" descr="spark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7713" y="906873"/>
            <a:ext cx="571500" cy="5715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943365" y="1386423"/>
            <a:ext cx="2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Physical device</a:t>
            </a:r>
          </a:p>
        </p:txBody>
      </p:sp>
      <p:sp>
        <p:nvSpPr>
          <p:cNvPr id="56" name="Right Arrow 55"/>
          <p:cNvSpPr/>
          <p:nvPr/>
        </p:nvSpPr>
        <p:spPr>
          <a:xfrm flipV="1">
            <a:off x="2656422" y="1099437"/>
            <a:ext cx="431297" cy="179471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70000">
                <a:srgbClr val="A7CAD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7" name="Picture 56" descr="Server-physical-Singl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5584" y="4047239"/>
            <a:ext cx="1042416" cy="528372"/>
          </a:xfrm>
          <a:prstGeom prst="rect">
            <a:avLst/>
          </a:prstGeom>
        </p:spPr>
      </p:pic>
      <p:grpSp>
        <p:nvGrpSpPr>
          <p:cNvPr id="58" name="Group 46"/>
          <p:cNvGrpSpPr/>
          <p:nvPr/>
        </p:nvGrpSpPr>
        <p:grpSpPr>
          <a:xfrm>
            <a:off x="10342949" y="4154525"/>
            <a:ext cx="451450" cy="361214"/>
            <a:chOff x="3810000" y="2842490"/>
            <a:chExt cx="1524000" cy="1173019"/>
          </a:xfrm>
        </p:grpSpPr>
        <p:pic>
          <p:nvPicPr>
            <p:cNvPr id="59" name="Picture 58" descr="heartbeat.gif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4300" y="2952750"/>
              <a:ext cx="1295400" cy="952500"/>
            </a:xfrm>
            <a:prstGeom prst="rect">
              <a:avLst/>
            </a:prstGeom>
          </p:spPr>
        </p:pic>
        <p:pic>
          <p:nvPicPr>
            <p:cNvPr id="60" name="Picture 59" descr="heartbeat frame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0000" y="2842490"/>
              <a:ext cx="1524000" cy="117301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9264352" y="4552938"/>
            <a:ext cx="1581502" cy="346803"/>
            <a:chOff x="9264352" y="6154674"/>
            <a:chExt cx="1581502" cy="346803"/>
          </a:xfrm>
        </p:grpSpPr>
        <p:sp>
          <p:nvSpPr>
            <p:cNvPr id="61" name="TextBox 60"/>
            <p:cNvSpPr txBox="1"/>
            <p:nvPr/>
          </p:nvSpPr>
          <p:spPr>
            <a:xfrm>
              <a:off x="9264352" y="6193700"/>
              <a:ext cx="15815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Docker Cluster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99169" y="6154674"/>
              <a:ext cx="346741" cy="1005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9415584" y="3849545"/>
            <a:ext cx="1042416" cy="493776"/>
            <a:chOff x="8426397" y="2469588"/>
            <a:chExt cx="2285998" cy="1036948"/>
          </a:xfrm>
        </p:grpSpPr>
        <p:pic>
          <p:nvPicPr>
            <p:cNvPr id="81" name="Picture 80" descr="Application-red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4241" y="2516348"/>
              <a:ext cx="1143000" cy="593147"/>
            </a:xfrm>
            <a:prstGeom prst="rect">
              <a:avLst/>
            </a:prstGeom>
            <a:effectLst>
              <a:outerShdw blurRad="50800" dist="50800" dir="7200000" sx="4000" sy="4000" algn="ctr" rotWithShape="0">
                <a:schemeClr val="accent6">
                  <a:alpha val="43000"/>
                </a:schemeClr>
              </a:outerShdw>
            </a:effectLst>
          </p:spPr>
        </p:pic>
        <p:pic>
          <p:nvPicPr>
            <p:cNvPr id="80" name="Picture 79" descr="Server-Virtual-Singl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6397" y="2469588"/>
              <a:ext cx="2285998" cy="1036948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9430703" y="3651850"/>
            <a:ext cx="1042416" cy="493776"/>
            <a:chOff x="8426397" y="2469588"/>
            <a:chExt cx="2285998" cy="1036948"/>
          </a:xfrm>
        </p:grpSpPr>
        <p:pic>
          <p:nvPicPr>
            <p:cNvPr id="67" name="Picture 66" descr="Application-red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4241" y="2516348"/>
              <a:ext cx="1143000" cy="593147"/>
            </a:xfrm>
            <a:prstGeom prst="rect">
              <a:avLst/>
            </a:prstGeom>
            <a:effectLst>
              <a:outerShdw blurRad="50800" dist="50800" dir="7200000" sx="4000" sy="4000" algn="ctr" rotWithShape="0">
                <a:schemeClr val="accent6">
                  <a:alpha val="43000"/>
                </a:schemeClr>
              </a:outerShdw>
            </a:effectLst>
          </p:spPr>
        </p:pic>
        <p:pic>
          <p:nvPicPr>
            <p:cNvPr id="68" name="Picture 67" descr="Server-Virtual-Singl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6397" y="2469588"/>
              <a:ext cx="2285998" cy="1036948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9440483" y="3439485"/>
            <a:ext cx="1042416" cy="493776"/>
            <a:chOff x="8426397" y="2469588"/>
            <a:chExt cx="2285998" cy="1036948"/>
          </a:xfrm>
        </p:grpSpPr>
        <p:pic>
          <p:nvPicPr>
            <p:cNvPr id="64" name="Picture 63" descr="Application-red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4241" y="2516348"/>
              <a:ext cx="1143000" cy="593147"/>
            </a:xfrm>
            <a:prstGeom prst="rect">
              <a:avLst/>
            </a:prstGeom>
            <a:effectLst>
              <a:outerShdw blurRad="50800" dist="50800" dir="7200000" sx="4000" sy="4000" algn="ctr" rotWithShape="0">
                <a:schemeClr val="accent6">
                  <a:alpha val="43000"/>
                </a:schemeClr>
              </a:outerShdw>
            </a:effectLst>
          </p:spPr>
        </p:pic>
        <p:pic>
          <p:nvPicPr>
            <p:cNvPr id="65" name="Picture 64" descr="Server-Virtual-Singl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6397" y="2469588"/>
              <a:ext cx="2285998" cy="103694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870523" y="877413"/>
            <a:ext cx="723423" cy="595939"/>
            <a:chOff x="818033" y="729449"/>
            <a:chExt cx="1330019" cy="10861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33" y="729449"/>
              <a:ext cx="1330019" cy="108618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454" y="1577879"/>
              <a:ext cx="263177" cy="46883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1223241" y="1524946"/>
            <a:ext cx="201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Management Station/Client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51" y="708847"/>
            <a:ext cx="809068" cy="80906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547729" y="1205950"/>
            <a:ext cx="136395" cy="1327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5479435" y="1478846"/>
            <a:ext cx="160747" cy="249548"/>
          </a:xfrm>
          <a:prstGeom prst="downArrow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0" name="Picture 29" descr="spark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9867" y="897187"/>
            <a:ext cx="571500" cy="5715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78057" y="879673"/>
            <a:ext cx="45719" cy="4572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408997" y="3717032"/>
            <a:ext cx="1374635" cy="347563"/>
            <a:chOff x="1148656" y="3778662"/>
            <a:chExt cx="1374635" cy="347563"/>
          </a:xfrm>
        </p:grpSpPr>
        <p:sp>
          <p:nvSpPr>
            <p:cNvPr id="69" name="TextBox 68"/>
            <p:cNvSpPr txBox="1"/>
            <p:nvPr/>
          </p:nvSpPr>
          <p:spPr>
            <a:xfrm>
              <a:off x="1148656" y="3818448"/>
              <a:ext cx="1374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Marketplace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4680" y="3778662"/>
              <a:ext cx="346741" cy="10059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23792" y="3419232"/>
            <a:ext cx="1486921" cy="844942"/>
            <a:chOff x="4223792" y="4468797"/>
            <a:chExt cx="1486921" cy="8449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657" y="4468797"/>
              <a:ext cx="600800" cy="6008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223792" y="5005962"/>
              <a:ext cx="1486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Deployment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3729" y="4976691"/>
              <a:ext cx="346741" cy="10059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83832" y="5372177"/>
            <a:ext cx="1814522" cy="717721"/>
            <a:chOff x="4583832" y="5889008"/>
            <a:chExt cx="1814522" cy="7177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011" y="5889008"/>
              <a:ext cx="450097" cy="450097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4583832" y="6298952"/>
              <a:ext cx="181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Lease management</a:t>
              </a: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644" y="6265402"/>
              <a:ext cx="346741" cy="100593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10776520" y="1100153"/>
            <a:ext cx="1562135" cy="1528705"/>
          </a:xfrm>
          <a:prstGeom prst="roundRect">
            <a:avLst>
              <a:gd name="adj" fmla="val 10110"/>
            </a:avLst>
          </a:prstGeom>
          <a:noFill/>
          <a:ln w="9525"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117" y="1846281"/>
            <a:ext cx="596229" cy="5962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25" y="1796246"/>
            <a:ext cx="290877" cy="290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5" name="TextBox 74"/>
          <p:cNvSpPr txBox="1"/>
          <p:nvPr/>
        </p:nvSpPr>
        <p:spPr>
          <a:xfrm>
            <a:off x="10796608" y="1124754"/>
            <a:ext cx="142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Recording complete !!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807113" y="1124744"/>
            <a:ext cx="142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Deployment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Compete !!</a:t>
            </a:r>
          </a:p>
        </p:txBody>
      </p:sp>
      <p:pic>
        <p:nvPicPr>
          <p:cNvPr id="47" name="Picture 46" descr="spark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24923" y="889301"/>
            <a:ext cx="571500" cy="571500"/>
          </a:xfrm>
          <a:prstGeom prst="rect">
            <a:avLst/>
          </a:prstGeom>
        </p:spPr>
      </p:pic>
      <p:pic>
        <p:nvPicPr>
          <p:cNvPr id="48" name="Picture 47" descr="Application-re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1108" y="2276256"/>
            <a:ext cx="443463" cy="230130"/>
          </a:xfrm>
          <a:prstGeom prst="rect">
            <a:avLst/>
          </a:prstGeom>
          <a:effectLst>
            <a:outerShdw blurRad="50800" dist="50800" dir="7200000" sx="4000" sy="4000" algn="ctr" rotWithShape="0">
              <a:schemeClr val="accent6">
                <a:alpha val="43000"/>
              </a:schemeClr>
            </a:outerShdw>
          </a:effectLst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2731" y="3421033"/>
            <a:ext cx="246888" cy="246888"/>
          </a:xfrm>
          <a:prstGeom prst="rect">
            <a:avLst/>
          </a:prstGeom>
        </p:spPr>
      </p:pic>
      <p:pic>
        <p:nvPicPr>
          <p:cNvPr id="74" name="Picture 73" descr="Server-Virtual-Single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470683" y="5408506"/>
            <a:ext cx="1042416" cy="472849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5470683" y="3648478"/>
            <a:ext cx="1042416" cy="493776"/>
            <a:chOff x="8426397" y="2469588"/>
            <a:chExt cx="2285998" cy="1036948"/>
          </a:xfrm>
        </p:grpSpPr>
        <p:pic>
          <p:nvPicPr>
            <p:cNvPr id="83" name="Picture 82" descr="Application-red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14241" y="2516348"/>
              <a:ext cx="1143000" cy="593147"/>
            </a:xfrm>
            <a:prstGeom prst="rect">
              <a:avLst/>
            </a:prstGeom>
            <a:effectLst>
              <a:outerShdw blurRad="50800" dist="50800" dir="7200000" sx="4000" sy="4000" algn="ctr" rotWithShape="0">
                <a:schemeClr val="accent6">
                  <a:alpha val="43000"/>
                </a:schemeClr>
              </a:outerShdw>
            </a:effectLst>
          </p:spPr>
        </p:pic>
        <p:pic>
          <p:nvPicPr>
            <p:cNvPr id="84" name="Picture 83" descr="Server-Virtual-Singl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26397" y="2469588"/>
              <a:ext cx="2285998" cy="1036948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11147193" y="2361943"/>
            <a:ext cx="443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User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122303" y="1499067"/>
            <a:ext cx="2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Recording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777" y="1469796"/>
            <a:ext cx="346741" cy="10059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 rot="16200000">
            <a:off x="11283847" y="1725744"/>
            <a:ext cx="15453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Recording request</a:t>
            </a:r>
          </a:p>
        </p:txBody>
      </p:sp>
      <p:sp>
        <p:nvSpPr>
          <p:cNvPr id="111" name="TextBox 110"/>
          <p:cNvSpPr txBox="1"/>
          <p:nvPr/>
        </p:nvSpPr>
        <p:spPr>
          <a:xfrm rot="16200000">
            <a:off x="11293140" y="1727083"/>
            <a:ext cx="1545336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050" b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sz="1200" dirty="0"/>
              <a:t>Deployment request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586" y="2432438"/>
            <a:ext cx="346741" cy="10059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6AF197B-A9A8-49EF-AF48-FB2F03F866FD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6316"/>
          <a:stretch/>
        </p:blipFill>
        <p:spPr>
          <a:xfrm>
            <a:off x="323528" y="6227556"/>
            <a:ext cx="1164206" cy="44180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DC1D8E6-066A-4257-B2FE-E472C842E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349" y="6309320"/>
            <a:ext cx="1026275" cy="29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9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33D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0.19518 -3.7037E-6 C 0.25026 -3.7037E-6 0.24622 0.04445 0.24622 0.08172 L 0.24622 0.16528 " pathEditMode="relative" rAng="0" ptsTypes="AAAA">
                                      <p:cBhvr>
                                        <p:cTn id="2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82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347 C 0.00455 -0.00347 0.00833 0.00324 0.00833 0.01158 C 0.00833 0.01991 0.00455 0.02685 0.00013 0.02685 C -0.00443 0.02685 -0.00808 0.01991 -0.00808 0.01158 C -0.00808 0.00324 -0.00443 -0.00347 0.00013 -0.00347 Z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22148 -0.00023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C -0.04232 3.33333E-6 -0.16003 -0.00116 -0.20208 -0.00116 C -0.25873 -0.00116 -0.25169 0.04305 -0.25169 0.07963 L -0.25169 0.16342 " pathEditMode="relative" rAng="0" ptsTypes="AAAA">
                                      <p:cBhvr>
                                        <p:cTn id="55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00208 L -0.20794 -0.00139 " pathEditMode="relative" rAng="0" ptsTypes="AA">
                                      <p:cBhvr>
                                        <p:cTn id="72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7708 0.18194 " pathEditMode="relative" rAng="0" ptsTypes="AA">
                                      <p:cBhvr>
                                        <p:cTn id="93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F33D"/>
                                      </p:to>
                                    </p:animClr>
                                    <p:set>
                                      <p:cBhvr>
                                        <p:cTn id="21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3" presetClass="path" presetSubtype="0" repeatCount="indefinite" accel="52000" decel="48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01823 0.04699 L -0.0181 0.04699 L 6.25E-7 1.85185E-6 Z " pathEditMode="relative" rAng="0" ptsTypes="AAAA">
                                      <p:cBhvr>
                                        <p:cTn id="226" dur="2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1.85185E-6 L 3.75E-6 -0.25764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09 0.18195 L 0.01823 0.20625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0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00"/>
                            </p:stCondLst>
                            <p:childTnLst>
                              <p:par>
                                <p:cTn id="2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500"/>
                            </p:stCondLst>
                            <p:childTnLst>
                              <p:par>
                                <p:cTn id="26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00208 L 0.32408 0.02917 " pathEditMode="relative" rAng="0" ptsTypes="AA">
                                      <p:cBhvr>
                                        <p:cTn id="26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0"/>
                            </p:stCondLst>
                            <p:childTnLst>
                              <p:par>
                                <p:cTn id="27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32526 0.00162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7000"/>
                            </p:stCondLst>
                            <p:childTnLst>
                              <p:par>
                                <p:cTn id="2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32565 -0.03171 " pathEditMode="relative" rAng="0" ptsTypes="AA">
                                      <p:cBhvr>
                                        <p:cTn id="278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9500"/>
                            </p:stCondLst>
                            <p:childTnLst>
                              <p:par>
                                <p:cTn id="2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4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0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7" grpId="1" animBg="1"/>
      <p:bldP spid="107" grpId="2" animBg="1"/>
      <p:bldP spid="93" grpId="0"/>
      <p:bldP spid="96" grpId="0"/>
      <p:bldP spid="56" grpId="0" animBg="1"/>
      <p:bldP spid="95" grpId="0"/>
      <p:bldP spid="24" grpId="0" animBg="1"/>
      <p:bldP spid="24" grpId="1" animBg="1"/>
      <p:bldP spid="24" grpId="2" animBg="1"/>
      <p:bldP spid="28" grpId="0" animBg="1"/>
      <p:bldP spid="4" grpId="0" animBg="1"/>
      <p:bldP spid="4" grpId="1" animBg="1"/>
      <p:bldP spid="4" grpId="2" animBg="1"/>
      <p:bldP spid="75" grpId="0"/>
      <p:bldP spid="75" grpId="1"/>
      <p:bldP spid="75" grpId="2"/>
      <p:bldP spid="76" grpId="0"/>
      <p:bldP spid="76" grpId="1"/>
      <p:bldP spid="76" grpId="2"/>
      <p:bldP spid="101" grpId="0"/>
      <p:bldP spid="110" grpId="0"/>
      <p:bldP spid="110" grpId="1"/>
      <p:bldP spid="110" grpId="2"/>
      <p:bldP spid="111" grpId="0"/>
      <p:bldP spid="111" grpId="1"/>
      <p:bldP spid="111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31" y="5340898"/>
            <a:ext cx="1326616" cy="560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86" y="892258"/>
            <a:ext cx="1277669" cy="1359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62" y="974236"/>
            <a:ext cx="1129987" cy="796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268" y="191217"/>
            <a:ext cx="1657983" cy="1506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111" y="976549"/>
            <a:ext cx="1453177" cy="19879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47" y="2244390"/>
            <a:ext cx="1367254" cy="4147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60" y="2956376"/>
            <a:ext cx="945247" cy="9452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4" y="3964994"/>
            <a:ext cx="855046" cy="15647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67" y="4864972"/>
            <a:ext cx="792830" cy="7928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656" y="3701266"/>
            <a:ext cx="1248093" cy="13876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326" y="3123155"/>
            <a:ext cx="2407411" cy="8131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45" y="1843373"/>
            <a:ext cx="988533" cy="9885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71" y="637213"/>
            <a:ext cx="1049090" cy="10490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06" y="5381276"/>
            <a:ext cx="1200189" cy="9001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33" y="3765672"/>
            <a:ext cx="1913746" cy="509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709"/>
          <a:stretch/>
        </p:blipFill>
        <p:spPr>
          <a:xfrm>
            <a:off x="6395034" y="5477689"/>
            <a:ext cx="1154680" cy="9756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04" y="4310661"/>
            <a:ext cx="1482436" cy="77827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3628" y="2841684"/>
            <a:ext cx="2682703" cy="77827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229716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7E29A6-1BE6-44CE-B1B4-15A4B2E6BCDE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6048672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 requirement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A850B-0C27-4946-A20E-51103296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13D1233B-6C54-41C8-8B9C-249050639C5F}"/>
              </a:ext>
            </a:extLst>
          </p:cNvPr>
          <p:cNvGrpSpPr/>
          <p:nvPr/>
        </p:nvGrpSpPr>
        <p:grpSpPr>
          <a:xfrm>
            <a:off x="1199456" y="1268760"/>
            <a:ext cx="2383510" cy="1875314"/>
            <a:chOff x="3899263" y="3440013"/>
            <a:chExt cx="2383510" cy="187531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563557-B3C0-4182-8EE1-B78445653788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F147B37-8A27-480F-BFE3-ABA8C7693A83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69" name="Pentagon 31">
                <a:extLst>
                  <a:ext uri="{FF2B5EF4-FFF2-40B4-BE49-F238E27FC236}">
                    <a16:creationId xmlns:a16="http://schemas.microsoft.com/office/drawing/2014/main" id="{E567AF95-FA7C-4F58-A0D6-9F74367D5AB6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9E95423-C11D-4534-9BFB-89FF4AD120A3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400" kern="0" dirty="0">
                    <a:solidFill>
                      <a:srgbClr val="FFFFFF"/>
                    </a:solidFill>
                    <a:latin typeface="+mn-lt"/>
                    <a:cs typeface="Calibri" panose="020F0502020204030204" pitchFamily="34" charset="0"/>
                  </a:rPr>
                  <a:t>1</a:t>
                </a:r>
                <a:endParaRPr kumimoji="0" lang="en-GB" sz="2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C844C4C2-346E-48EB-ADEA-7E2128D1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Calibri" panose="020F0502020204030204" pitchFamily="34" charset="0"/>
                </a:rPr>
                <a:t>Each simulated node to be hosted as a unique public IP Address endpoint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84EEEF5-2461-433B-BCE1-A7834792B974}"/>
              </a:ext>
            </a:extLst>
          </p:cNvPr>
          <p:cNvGrpSpPr/>
          <p:nvPr/>
        </p:nvGrpSpPr>
        <p:grpSpPr>
          <a:xfrm>
            <a:off x="3703247" y="1268760"/>
            <a:ext cx="2383510" cy="1875314"/>
            <a:chOff x="3899263" y="3440013"/>
            <a:chExt cx="2383510" cy="187531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CC85123-6F29-4CEF-87F5-97B6A1EAD7C6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21A31C6-AE72-494A-B8C6-C65CC4EFA0E4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06" name="Pentagon 31">
                <a:extLst>
                  <a:ext uri="{FF2B5EF4-FFF2-40B4-BE49-F238E27FC236}">
                    <a16:creationId xmlns:a16="http://schemas.microsoft.com/office/drawing/2014/main" id="{9D0415B9-E93C-48E8-B755-FD7AAD9D1DED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ACB893D-DBA4-4E98-888E-047423B52BA6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400" kern="0" dirty="0">
                    <a:solidFill>
                      <a:srgbClr val="FFFFFF"/>
                    </a:solidFill>
                    <a:latin typeface="+mn-lt"/>
                    <a:cs typeface="Calibri" panose="020F0502020204030204" pitchFamily="34" charset="0"/>
                  </a:rPr>
                  <a:t>2</a:t>
                </a:r>
                <a:endParaRPr kumimoji="0" lang="en-GB" sz="2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5" name="Rectangle 14">
              <a:extLst>
                <a:ext uri="{FF2B5EF4-FFF2-40B4-BE49-F238E27FC236}">
                  <a16:creationId xmlns:a16="http://schemas.microsoft.com/office/drawing/2014/main" id="{1AC2BBD2-18EF-4564-BABE-A3D0DB9A6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Calibri" panose="020F0502020204030204" pitchFamily="34" charset="0"/>
                </a:rPr>
                <a:t>Multi-user concurrent device recording and deployment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4CBFCCB-8BFB-48A2-9D9E-25248E91545A}"/>
              </a:ext>
            </a:extLst>
          </p:cNvPr>
          <p:cNvGrpSpPr/>
          <p:nvPr/>
        </p:nvGrpSpPr>
        <p:grpSpPr>
          <a:xfrm>
            <a:off x="6207038" y="1268760"/>
            <a:ext cx="2383510" cy="1875314"/>
            <a:chOff x="3899263" y="3440013"/>
            <a:chExt cx="2383510" cy="187531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B796EC6-9706-4264-A37A-8BCF2F931E18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30FCFED-D334-4A02-A745-C1710B0229C8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12" name="Pentagon 31">
                <a:extLst>
                  <a:ext uri="{FF2B5EF4-FFF2-40B4-BE49-F238E27FC236}">
                    <a16:creationId xmlns:a16="http://schemas.microsoft.com/office/drawing/2014/main" id="{3D2685D6-30D9-435A-BF81-B2905D008D27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6B1984-9D1B-412C-A218-60C1720F9272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400" kern="0" dirty="0">
                    <a:solidFill>
                      <a:srgbClr val="FFFFFF"/>
                    </a:solidFill>
                    <a:latin typeface="+mn-lt"/>
                    <a:cs typeface="+mn-cs"/>
                  </a:rPr>
                  <a:t>3</a:t>
                </a:r>
                <a:endParaRPr kumimoji="0" lang="en-GB" sz="2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cs"/>
                </a:endParaRPr>
              </a:p>
            </p:txBody>
          </p:sp>
        </p:grp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id="{CE6F03A2-BEF3-45D6-A124-A5FC7EB30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Rapid provisioning/destruction of the device simulations at scale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6048879-1465-4F9F-824E-A5203BC64A74}"/>
              </a:ext>
            </a:extLst>
          </p:cNvPr>
          <p:cNvGrpSpPr/>
          <p:nvPr/>
        </p:nvGrpSpPr>
        <p:grpSpPr>
          <a:xfrm>
            <a:off x="8710828" y="1268760"/>
            <a:ext cx="2383510" cy="1875314"/>
            <a:chOff x="3899263" y="3440013"/>
            <a:chExt cx="2383510" cy="1875314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88DD2AF-9C94-465E-AC38-2A5676E93B8F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2552B7E-0F6A-42F1-B9A5-4F2B30D089F9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18" name="Pentagon 31">
                <a:extLst>
                  <a:ext uri="{FF2B5EF4-FFF2-40B4-BE49-F238E27FC236}">
                    <a16:creationId xmlns:a16="http://schemas.microsoft.com/office/drawing/2014/main" id="{CF0474AF-7573-44C1-B430-0CBBFD0D8476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F751119-2EB5-4B82-ADC6-8315AF13A556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400" kern="0" dirty="0">
                    <a:solidFill>
                      <a:srgbClr val="FFFFFF"/>
                    </a:solidFill>
                    <a:latin typeface="+mn-lt"/>
                    <a:cs typeface="+mn-cs"/>
                  </a:rPr>
                  <a:t>4</a:t>
                </a:r>
                <a:endParaRPr kumimoji="0" lang="en-GB" sz="2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cs"/>
                </a:endParaRPr>
              </a:p>
            </p:txBody>
          </p:sp>
        </p:grpSp>
        <p:sp>
          <p:nvSpPr>
            <p:cNvPr id="117" name="Rectangle 14">
              <a:extLst>
                <a:ext uri="{FF2B5EF4-FFF2-40B4-BE49-F238E27FC236}">
                  <a16:creationId xmlns:a16="http://schemas.microsoft.com/office/drawing/2014/main" id="{B1BA5B8A-BB3A-4232-842C-025554F0B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Quick customization of device configuration/health across thousands of simulated nodes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31BB803-8F99-45DC-8428-4966979BF628}"/>
              </a:ext>
            </a:extLst>
          </p:cNvPr>
          <p:cNvGrpSpPr/>
          <p:nvPr/>
        </p:nvGrpSpPr>
        <p:grpSpPr>
          <a:xfrm>
            <a:off x="1213978" y="3300844"/>
            <a:ext cx="2383510" cy="1875314"/>
            <a:chOff x="3899263" y="3440013"/>
            <a:chExt cx="2383510" cy="187531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DB15101-926B-41C1-9655-A8169E8C7EC4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DB53049-B74F-4578-BB6D-D415CEF275AA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24" name="Pentagon 31">
                <a:extLst>
                  <a:ext uri="{FF2B5EF4-FFF2-40B4-BE49-F238E27FC236}">
                    <a16:creationId xmlns:a16="http://schemas.microsoft.com/office/drawing/2014/main" id="{4F8A9915-E974-48E6-BE7C-9FC29E5E3C41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47F216-012A-49E4-B236-B16F591F6AC2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+mn-cs"/>
                  </a:rPr>
                  <a:t>5</a:t>
                </a:r>
              </a:p>
            </p:txBody>
          </p:sp>
        </p:grpSp>
        <p:sp>
          <p:nvSpPr>
            <p:cNvPr id="123" name="Rectangle 14">
              <a:extLst>
                <a:ext uri="{FF2B5EF4-FFF2-40B4-BE49-F238E27FC236}">
                  <a16:creationId xmlns:a16="http://schemas.microsoft.com/office/drawing/2014/main" id="{36608157-76B2-429C-8F7A-5F4190EEB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Quick alert storm generation from multiple nodes with varying rate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6B56311-9711-406E-81B4-AE3357DAD2F8}"/>
              </a:ext>
            </a:extLst>
          </p:cNvPr>
          <p:cNvGrpSpPr/>
          <p:nvPr/>
        </p:nvGrpSpPr>
        <p:grpSpPr>
          <a:xfrm>
            <a:off x="3717769" y="3300844"/>
            <a:ext cx="2383510" cy="1875314"/>
            <a:chOff x="3899263" y="3440013"/>
            <a:chExt cx="2383510" cy="1875314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5B516AD-30F1-4B66-973A-344C6E4EC98A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F21585B-9B07-43C3-829A-2AFAF1D06FCD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30" name="Pentagon 31">
                <a:extLst>
                  <a:ext uri="{FF2B5EF4-FFF2-40B4-BE49-F238E27FC236}">
                    <a16:creationId xmlns:a16="http://schemas.microsoft.com/office/drawing/2014/main" id="{19F93A7E-9E68-4516-954A-268E67B9DB62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5888FF-6330-40BC-9811-643F7479D1D0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+mn-cs"/>
                  </a:rPr>
                  <a:t>6</a:t>
                </a:r>
              </a:p>
            </p:txBody>
          </p:sp>
        </p:grpSp>
        <p:sp>
          <p:nvSpPr>
            <p:cNvPr id="129" name="Rectangle 14">
              <a:extLst>
                <a:ext uri="{FF2B5EF4-FFF2-40B4-BE49-F238E27FC236}">
                  <a16:creationId xmlns:a16="http://schemas.microsoft.com/office/drawing/2014/main" id="{E971D233-CCAB-42BF-8441-B3FA3FE91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Maximum use of Open Source components wherever applicable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26A8196-D89E-46FE-8655-80CCBA57DA01}"/>
              </a:ext>
            </a:extLst>
          </p:cNvPr>
          <p:cNvGrpSpPr/>
          <p:nvPr/>
        </p:nvGrpSpPr>
        <p:grpSpPr>
          <a:xfrm>
            <a:off x="6221560" y="3300844"/>
            <a:ext cx="2383510" cy="1875314"/>
            <a:chOff x="3899263" y="3440013"/>
            <a:chExt cx="2383510" cy="1875314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70A461A-A090-4945-B05A-F4F551A2B3E2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714FEF6-79E3-4873-8FE9-7F6B196DF6D9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36" name="Pentagon 31">
                <a:extLst>
                  <a:ext uri="{FF2B5EF4-FFF2-40B4-BE49-F238E27FC236}">
                    <a16:creationId xmlns:a16="http://schemas.microsoft.com/office/drawing/2014/main" id="{78130608-5A5C-45DF-A7AE-E85508804E32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FF16A1FE-2C16-47A8-85D8-417C6616ACF5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400" kern="0" dirty="0">
                    <a:solidFill>
                      <a:srgbClr val="FFFFFF"/>
                    </a:solidFill>
                    <a:latin typeface="+mn-lt"/>
                    <a:cs typeface="+mn-cs"/>
                  </a:rPr>
                  <a:t>7</a:t>
                </a:r>
                <a:endParaRPr kumimoji="0" lang="en-GB" sz="2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cs typeface="+mn-cs"/>
                </a:endParaRPr>
              </a:p>
            </p:txBody>
          </p:sp>
        </p:grpSp>
        <p:sp>
          <p:nvSpPr>
            <p:cNvPr id="135" name="Rectangle 14">
              <a:extLst>
                <a:ext uri="{FF2B5EF4-FFF2-40B4-BE49-F238E27FC236}">
                  <a16:creationId xmlns:a16="http://schemas.microsoft.com/office/drawing/2014/main" id="{2EC8C585-9EE3-46AD-A116-1235CFE69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Leverage common storage for accessing code, scripts and data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C8305B3-E76F-49F2-937E-F048F249E654}"/>
              </a:ext>
            </a:extLst>
          </p:cNvPr>
          <p:cNvGrpSpPr/>
          <p:nvPr/>
        </p:nvGrpSpPr>
        <p:grpSpPr>
          <a:xfrm>
            <a:off x="8725350" y="3300844"/>
            <a:ext cx="2383510" cy="1875314"/>
            <a:chOff x="3899263" y="3440013"/>
            <a:chExt cx="2383510" cy="1875314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C6DAE2F-43A0-4E2F-87E0-3A7BD44C2A1F}"/>
                </a:ext>
              </a:extLst>
            </p:cNvPr>
            <p:cNvSpPr/>
            <p:nvPr/>
          </p:nvSpPr>
          <p:spPr bwMode="ltGray">
            <a:xfrm>
              <a:off x="3913785" y="3645025"/>
              <a:ext cx="2368988" cy="1670302"/>
            </a:xfrm>
            <a:prstGeom prst="rect">
              <a:avLst/>
            </a:prstGeom>
            <a:solidFill>
              <a:srgbClr val="EAEAEA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3187CAF-8839-4EBB-9BBD-EBCD6D44FE87}"/>
                </a:ext>
              </a:extLst>
            </p:cNvPr>
            <p:cNvGrpSpPr/>
            <p:nvPr/>
          </p:nvGrpSpPr>
          <p:grpSpPr>
            <a:xfrm>
              <a:off x="3899263" y="3440013"/>
              <a:ext cx="536050" cy="457200"/>
              <a:chOff x="2472091" y="3954410"/>
              <a:chExt cx="514350" cy="457200"/>
            </a:xfrm>
          </p:grpSpPr>
          <p:sp>
            <p:nvSpPr>
              <p:cNvPr id="142" name="Pentagon 31">
                <a:extLst>
                  <a:ext uri="{FF2B5EF4-FFF2-40B4-BE49-F238E27FC236}">
                    <a16:creationId xmlns:a16="http://schemas.microsoft.com/office/drawing/2014/main" id="{E2EA6C46-2659-46DB-87CA-A267D3EC383F}"/>
                  </a:ext>
                </a:extLst>
              </p:cNvPr>
              <p:cNvSpPr/>
              <p:nvPr/>
            </p:nvSpPr>
            <p:spPr bwMode="ltGray">
              <a:xfrm>
                <a:off x="2472091" y="3954410"/>
                <a:ext cx="514350" cy="457200"/>
              </a:xfrm>
              <a:prstGeom prst="homePlate">
                <a:avLst/>
              </a:prstGeom>
              <a:solidFill>
                <a:srgbClr val="0085C3"/>
              </a:solidFill>
              <a:ln w="285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550CDFC-B9C9-4AA0-AAB3-F8773CFF4CB9}"/>
                  </a:ext>
                </a:extLst>
              </p:cNvPr>
              <p:cNvSpPr txBox="1"/>
              <p:nvPr/>
            </p:nvSpPr>
            <p:spPr>
              <a:xfrm>
                <a:off x="2598474" y="4002652"/>
                <a:ext cx="228600" cy="3048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-27432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+mn-cs"/>
                  </a:rPr>
                  <a:t>8</a:t>
                </a:r>
              </a:p>
            </p:txBody>
          </p:sp>
        </p:grpSp>
        <p:sp>
          <p:nvSpPr>
            <p:cNvPr id="141" name="Rectangle 14">
              <a:extLst>
                <a:ext uri="{FF2B5EF4-FFF2-40B4-BE49-F238E27FC236}">
                  <a16:creationId xmlns:a16="http://schemas.microsoft.com/office/drawing/2014/main" id="{5789665C-9559-4CF4-AED1-D1DE637F5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329" y="3925658"/>
              <a:ext cx="19355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>
                  <a:solidFill>
                    <a:srgbClr val="444444"/>
                  </a:solidFill>
                  <a:latin typeface="+mn-lt"/>
                  <a:cs typeface="+mn-cs"/>
                </a:rPr>
                <a:t>High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839685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7E29A6-1BE6-44CE-B1B4-15A4B2E6BCDE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475252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Trial and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A850B-0C27-4946-A20E-51103296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93383D-2880-491E-9A7F-3CC8F5CEF048}"/>
              </a:ext>
            </a:extLst>
          </p:cNvPr>
          <p:cNvSpPr/>
          <p:nvPr/>
        </p:nvSpPr>
        <p:spPr>
          <a:xfrm>
            <a:off x="1344488" y="3497694"/>
            <a:ext cx="9144000" cy="308596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ADB7AC-5826-4CD4-BAC3-FF3DACC03FDB}"/>
              </a:ext>
            </a:extLst>
          </p:cNvPr>
          <p:cNvSpPr/>
          <p:nvPr/>
        </p:nvSpPr>
        <p:spPr>
          <a:xfrm>
            <a:off x="2156183" y="3497694"/>
            <a:ext cx="1447800" cy="308596"/>
          </a:xfrm>
          <a:prstGeom prst="rect">
            <a:avLst/>
          </a:prstGeom>
          <a:solidFill>
            <a:srgbClr val="7AB8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F8D92-87DD-4ADD-BDEB-00DF7F46A5B0}"/>
              </a:ext>
            </a:extLst>
          </p:cNvPr>
          <p:cNvSpPr/>
          <p:nvPr/>
        </p:nvSpPr>
        <p:spPr>
          <a:xfrm>
            <a:off x="3686809" y="3497694"/>
            <a:ext cx="1447800" cy="308596"/>
          </a:xfrm>
          <a:prstGeom prst="rect">
            <a:avLst/>
          </a:prstGeom>
          <a:solidFill>
            <a:srgbClr val="44444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F3BEF-158C-4E47-9C2D-1E7A3AEC94A4}"/>
              </a:ext>
            </a:extLst>
          </p:cNvPr>
          <p:cNvSpPr/>
          <p:nvPr/>
        </p:nvSpPr>
        <p:spPr>
          <a:xfrm>
            <a:off x="5217435" y="3497694"/>
            <a:ext cx="1447800" cy="308596"/>
          </a:xfrm>
          <a:prstGeom prst="rect">
            <a:avLst/>
          </a:prstGeom>
          <a:solidFill>
            <a:srgbClr val="DC503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57E6C3-ACD4-4ED3-93FA-FD81A4DD5527}"/>
              </a:ext>
            </a:extLst>
          </p:cNvPr>
          <p:cNvSpPr/>
          <p:nvPr/>
        </p:nvSpPr>
        <p:spPr>
          <a:xfrm>
            <a:off x="6748061" y="3497694"/>
            <a:ext cx="1447800" cy="308596"/>
          </a:xfrm>
          <a:prstGeom prst="rect">
            <a:avLst/>
          </a:prstGeom>
          <a:solidFill>
            <a:srgbClr val="0085C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CA9497-9543-439D-BF37-4A7C6A8A71A9}"/>
              </a:ext>
            </a:extLst>
          </p:cNvPr>
          <p:cNvSpPr/>
          <p:nvPr/>
        </p:nvSpPr>
        <p:spPr>
          <a:xfrm>
            <a:off x="8278688" y="3497694"/>
            <a:ext cx="1447800" cy="308596"/>
          </a:xfrm>
          <a:prstGeom prst="rect">
            <a:avLst/>
          </a:prstGeom>
          <a:solidFill>
            <a:srgbClr val="F7964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72034-92AA-44AD-A7AC-AAB735B3D9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7044" y="3375022"/>
            <a:ext cx="548640" cy="1833"/>
          </a:xfrm>
          <a:prstGeom prst="line">
            <a:avLst/>
          </a:prstGeom>
          <a:solidFill>
            <a:srgbClr val="0085C3">
              <a:lumMod val="95000"/>
            </a:srgbClr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C52FE3D-7CE5-4EC7-A817-A7620BEAB3C5}"/>
              </a:ext>
            </a:extLst>
          </p:cNvPr>
          <p:cNvSpPr/>
          <p:nvPr/>
        </p:nvSpPr>
        <p:spPr>
          <a:xfrm>
            <a:off x="2774894" y="3583564"/>
            <a:ext cx="128016" cy="123438"/>
          </a:xfrm>
          <a:prstGeom prst="ellipse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5071B9-E2B3-4A15-BCF4-6527796D0B54}"/>
              </a:ext>
            </a:extLst>
          </p:cNvPr>
          <p:cNvCxnSpPr/>
          <p:nvPr/>
        </p:nvCxnSpPr>
        <p:spPr>
          <a:xfrm rot="16200000" flipH="1" flipV="1">
            <a:off x="4110280" y="3917321"/>
            <a:ext cx="548640" cy="2440"/>
          </a:xfrm>
          <a:prstGeom prst="line">
            <a:avLst/>
          </a:prstGeom>
          <a:solidFill>
            <a:srgbClr val="0085C3">
              <a:lumMod val="95000"/>
            </a:srgbClr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BA93C3-C655-4DB1-96C2-373C4BE896EA}"/>
              </a:ext>
            </a:extLst>
          </p:cNvPr>
          <p:cNvSpPr txBox="1"/>
          <p:nvPr/>
        </p:nvSpPr>
        <p:spPr>
          <a:xfrm>
            <a:off x="1488366" y="2237522"/>
            <a:ext cx="2085664" cy="861774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AB800"/>
                </a:solidFill>
                <a:latin typeface="Museo Sans For Dell"/>
                <a:cs typeface="Arial" pitchFamily="34" charset="0"/>
              </a:rPr>
              <a:t>2014-2015</a:t>
            </a:r>
            <a:b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</a:b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 solution</a:t>
            </a:r>
            <a:endParaRPr lang="en-US" sz="1200" b="1" dirty="0">
              <a:solidFill>
                <a:srgbClr val="444444"/>
              </a:solidFill>
              <a:latin typeface="Museo Sans For Dell"/>
              <a:cs typeface="Arial" pitchFamily="34" charset="0"/>
            </a:endParaRP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VMware based hypervisor solution with Windows VMs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8BB1C7-6D80-450D-9EFB-7254EC20F7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81244" y="3375022"/>
            <a:ext cx="548640" cy="1833"/>
          </a:xfrm>
          <a:prstGeom prst="line">
            <a:avLst/>
          </a:prstGeom>
          <a:solidFill>
            <a:srgbClr val="0085C3">
              <a:lumMod val="95000"/>
            </a:srgbClr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450058-1651-4960-A9FC-0A4FCEC44E40}"/>
              </a:ext>
            </a:extLst>
          </p:cNvPr>
          <p:cNvCxnSpPr/>
          <p:nvPr/>
        </p:nvCxnSpPr>
        <p:spPr>
          <a:xfrm rot="16200000" flipH="1" flipV="1">
            <a:off x="7158280" y="3917321"/>
            <a:ext cx="548640" cy="2440"/>
          </a:xfrm>
          <a:prstGeom prst="line">
            <a:avLst/>
          </a:prstGeom>
          <a:solidFill>
            <a:srgbClr val="0085C3">
              <a:lumMod val="95000"/>
            </a:srgbClr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C4C67E-DFD1-4DD9-94D9-11929B196A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41017" y="3384547"/>
            <a:ext cx="548640" cy="1833"/>
          </a:xfrm>
          <a:prstGeom prst="line">
            <a:avLst/>
          </a:prstGeom>
          <a:solidFill>
            <a:srgbClr val="0085C3">
              <a:lumMod val="95000"/>
            </a:srgbClr>
          </a:solidFill>
          <a:ln w="38100" cap="flat" cmpd="sng" algn="ctr">
            <a:solidFill>
              <a:srgbClr val="FFFFFF">
                <a:lumMod val="8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4DD7EC-C482-48FB-B5B6-732F25717760}"/>
              </a:ext>
            </a:extLst>
          </p:cNvPr>
          <p:cNvSpPr txBox="1"/>
          <p:nvPr/>
        </p:nvSpPr>
        <p:spPr>
          <a:xfrm>
            <a:off x="6127906" y="4188492"/>
            <a:ext cx="2606948" cy="1200329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185C3"/>
                </a:solidFill>
                <a:latin typeface="Museo Sans For Dell"/>
                <a:cs typeface="Arial" pitchFamily="34" charset="0"/>
              </a:rPr>
              <a:t>2018</a:t>
            </a:r>
            <a:b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</a:b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 solution + Docker solution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VMware based hypervisor solution with Windows &amp; CentOS VMs ramp down with eventual drop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Docker Swarm fully operational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D617-DEC3-4C5D-82C1-6B6C6226E64D}"/>
              </a:ext>
            </a:extLst>
          </p:cNvPr>
          <p:cNvSpPr txBox="1"/>
          <p:nvPr/>
        </p:nvSpPr>
        <p:spPr>
          <a:xfrm>
            <a:off x="2999656" y="4190849"/>
            <a:ext cx="2667299" cy="1369606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2016</a:t>
            </a:r>
            <a:b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</a:b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 solution + </a:t>
            </a:r>
            <a:r>
              <a:rPr lang="en-US" sz="1400" b="1" dirty="0" err="1">
                <a:solidFill>
                  <a:srgbClr val="444444"/>
                </a:solidFill>
                <a:latin typeface="Museo Sans For Dell"/>
                <a:cs typeface="Arial" pitchFamily="34" charset="0"/>
              </a:rPr>
              <a:t>OpenVZ</a:t>
            </a: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 Trial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VMware based hypervisor solution with Windows &amp; CentOS VMs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Trials with </a:t>
            </a:r>
            <a:r>
              <a:rPr lang="en-US" sz="1100" dirty="0" err="1">
                <a:solidFill>
                  <a:srgbClr val="444444"/>
                </a:solidFill>
                <a:latin typeface="Museo Sans For Dell"/>
                <a:cs typeface="Arial" pitchFamily="34" charset="0"/>
              </a:rPr>
              <a:t>OpenVZ</a:t>
            </a: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 containers with unique public IP Address per container and external storage.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FF5A9-4EE5-4742-83EA-D27B58DF36D3}"/>
              </a:ext>
            </a:extLst>
          </p:cNvPr>
          <p:cNvSpPr txBox="1"/>
          <p:nvPr/>
        </p:nvSpPr>
        <p:spPr>
          <a:xfrm>
            <a:off x="4332268" y="1392239"/>
            <a:ext cx="3275837" cy="1708160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DC5034"/>
                </a:solidFill>
                <a:latin typeface="Museo Sans For Dell"/>
                <a:cs typeface="Arial" pitchFamily="34" charset="0"/>
              </a:rPr>
              <a:t>2017</a:t>
            </a:r>
            <a:b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</a:b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 solution + </a:t>
            </a:r>
            <a:r>
              <a:rPr lang="en-US" sz="1400" b="1" dirty="0" err="1">
                <a:solidFill>
                  <a:srgbClr val="444444"/>
                </a:solidFill>
                <a:latin typeface="Museo Sans For Dell"/>
                <a:cs typeface="Arial" pitchFamily="34" charset="0"/>
              </a:rPr>
              <a:t>OpenVZ</a:t>
            </a: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 drop + Docker Trial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VMware based hypervisor solution with Windows &amp; CentOS VMs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Trials with </a:t>
            </a:r>
            <a:r>
              <a:rPr lang="en-US" sz="1100" dirty="0" err="1">
                <a:solidFill>
                  <a:srgbClr val="444444"/>
                </a:solidFill>
                <a:latin typeface="Museo Sans For Dell"/>
                <a:cs typeface="Arial" pitchFamily="34" charset="0"/>
              </a:rPr>
              <a:t>OpenVZ</a:t>
            </a: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 containers halted after stability issues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Trials with Docker swarm with </a:t>
            </a:r>
            <a:r>
              <a:rPr lang="en-US" sz="1100" dirty="0" err="1">
                <a:solidFill>
                  <a:srgbClr val="444444"/>
                </a:solidFill>
                <a:latin typeface="Museo Sans For Dell"/>
                <a:cs typeface="Arial" pitchFamily="34" charset="0"/>
              </a:rPr>
              <a:t>macvlan</a:t>
            </a: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 with base OS as CentOS, Ubuntu &amp; Fedora. Trial positive. Docker Swarm deployed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159F3-2F99-4331-81C5-57060E771E4D}"/>
              </a:ext>
            </a:extLst>
          </p:cNvPr>
          <p:cNvSpPr txBox="1"/>
          <p:nvPr/>
        </p:nvSpPr>
        <p:spPr>
          <a:xfrm>
            <a:off x="8070992" y="2247968"/>
            <a:ext cx="2074199" cy="861774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Museo Sans For Dell"/>
                <a:cs typeface="Arial" pitchFamily="34" charset="0"/>
              </a:rPr>
              <a:t>2019</a:t>
            </a:r>
            <a:b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</a:br>
            <a:r>
              <a:rPr lang="en-US" sz="1400" b="1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Docker prevails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44444"/>
                </a:solidFill>
                <a:latin typeface="Museo Sans For Dell"/>
                <a:cs typeface="Arial" pitchFamily="34" charset="0"/>
              </a:rPr>
              <a:t>Docker Swarm supporting 32K simulations across 11 servers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924B31-37D6-420B-AFCD-1DD90C128081}"/>
              </a:ext>
            </a:extLst>
          </p:cNvPr>
          <p:cNvSpPr/>
          <p:nvPr/>
        </p:nvSpPr>
        <p:spPr>
          <a:xfrm>
            <a:off x="4320925" y="3583564"/>
            <a:ext cx="128016" cy="123438"/>
          </a:xfrm>
          <a:prstGeom prst="ellipse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CC605C-D501-4E94-919E-0D2E87B6B381}"/>
              </a:ext>
            </a:extLst>
          </p:cNvPr>
          <p:cNvSpPr/>
          <p:nvPr/>
        </p:nvSpPr>
        <p:spPr>
          <a:xfrm>
            <a:off x="5893054" y="3583564"/>
            <a:ext cx="128016" cy="123438"/>
          </a:xfrm>
          <a:prstGeom prst="ellipse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91577C-9DE6-45E2-8FDA-821968C227E3}"/>
              </a:ext>
            </a:extLst>
          </p:cNvPr>
          <p:cNvSpPr/>
          <p:nvPr/>
        </p:nvSpPr>
        <p:spPr>
          <a:xfrm>
            <a:off x="7368925" y="3583564"/>
            <a:ext cx="128016" cy="123438"/>
          </a:xfrm>
          <a:prstGeom prst="ellipse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541AE0-F783-4894-8481-0EB0ECE0C8A0}"/>
              </a:ext>
            </a:extLst>
          </p:cNvPr>
          <p:cNvSpPr/>
          <p:nvPr/>
        </p:nvSpPr>
        <p:spPr>
          <a:xfrm>
            <a:off x="8941054" y="3583564"/>
            <a:ext cx="128016" cy="123438"/>
          </a:xfrm>
          <a:prstGeom prst="ellipse">
            <a:avLst/>
          </a:prstGeom>
          <a:solidFill>
            <a:srgbClr val="FFFFFF">
              <a:lumMod val="85000"/>
            </a:srgbClr>
          </a:solidFill>
          <a:ln w="952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FEBEA3-9DC9-430E-B094-993CC2BAD1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16" y="2068710"/>
            <a:ext cx="600996" cy="5462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F8F2C4-EDF1-44FB-8968-848F7843E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48" y="5317725"/>
            <a:ext cx="600996" cy="5462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BDA67E-39ED-4B89-991F-483DD4397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24" y="5229677"/>
            <a:ext cx="860918" cy="8609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83EEBA9-C75F-4513-BB04-3158E9D02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97" y="1825307"/>
            <a:ext cx="860918" cy="8609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09518F9-0AF2-478C-8EBD-56F45A7DB6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911898"/>
            <a:ext cx="860918" cy="8609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F60473-B83A-4CB9-8B8A-5C92919236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42" y="1069253"/>
            <a:ext cx="600996" cy="546209"/>
          </a:xfrm>
          <a:prstGeom prst="rect">
            <a:avLst/>
          </a:prstGeom>
        </p:spPr>
      </p:pic>
      <p:pic>
        <p:nvPicPr>
          <p:cNvPr id="43" name="Picture 42" descr="A close up of a sign&#10;&#10;Description generated with high confidence">
            <a:extLst>
              <a:ext uri="{FF2B5EF4-FFF2-40B4-BE49-F238E27FC236}">
                <a16:creationId xmlns:a16="http://schemas.microsoft.com/office/drawing/2014/main" id="{0334DF2C-6BF0-4793-8BC4-9FABECFB21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49" y="5442002"/>
            <a:ext cx="482681" cy="4362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EF84560-7C24-4489-B2CC-AD77F1B3F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064" y="5160370"/>
            <a:ext cx="860918" cy="860918"/>
          </a:xfrm>
          <a:prstGeom prst="rect">
            <a:avLst/>
          </a:prstGeom>
        </p:spPr>
      </p:pic>
      <p:pic>
        <p:nvPicPr>
          <p:cNvPr id="45" name="Picture 44" descr="A close up of a sign&#10;&#10;Description generated with high confidence">
            <a:extLst>
              <a:ext uri="{FF2B5EF4-FFF2-40B4-BE49-F238E27FC236}">
                <a16:creationId xmlns:a16="http://schemas.microsoft.com/office/drawing/2014/main" id="{956FAB8C-66AC-4709-B98C-6B83EE2F78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28" y="1119022"/>
            <a:ext cx="482681" cy="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35806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590D910-3561-499F-914F-7ECFA129F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318403"/>
              </p:ext>
            </p:extLst>
          </p:nvPr>
        </p:nvGraphicFramePr>
        <p:xfrm>
          <a:off x="2855640" y="1124744"/>
          <a:ext cx="6695724" cy="693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5116205-35AD-4544-94B2-6A5888245334}"/>
              </a:ext>
            </a:extLst>
          </p:cNvPr>
          <p:cNvGrpSpPr/>
          <p:nvPr/>
        </p:nvGrpSpPr>
        <p:grpSpPr>
          <a:xfrm>
            <a:off x="2838535" y="3784174"/>
            <a:ext cx="1828800" cy="914400"/>
            <a:chOff x="672" y="2114170"/>
            <a:chExt cx="1875513" cy="954682"/>
          </a:xfrm>
          <a:solidFill>
            <a:srgbClr val="4F81BD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A78C3-2199-4283-A8B9-ECE49A51269A}"/>
                </a:ext>
              </a:extLst>
            </p:cNvPr>
            <p:cNvSpPr/>
            <p:nvPr/>
          </p:nvSpPr>
          <p:spPr>
            <a:xfrm>
              <a:off x="672" y="2114170"/>
              <a:ext cx="1875513" cy="95468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EF8D799C-8A53-4612-A3DC-3DEBC71392F8}"/>
                </a:ext>
              </a:extLst>
            </p:cNvPr>
            <p:cNvSpPr txBox="1"/>
            <p:nvPr/>
          </p:nvSpPr>
          <p:spPr>
            <a:xfrm>
              <a:off x="28634" y="2142132"/>
              <a:ext cx="1819589" cy="89875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2 TB Docker partition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9F99D6-D404-4050-8867-C53485A82077}"/>
              </a:ext>
            </a:extLst>
          </p:cNvPr>
          <p:cNvGrpSpPr/>
          <p:nvPr/>
        </p:nvGrpSpPr>
        <p:grpSpPr>
          <a:xfrm>
            <a:off x="4746172" y="3784174"/>
            <a:ext cx="4805192" cy="914400"/>
            <a:chOff x="1954957" y="2114170"/>
            <a:chExt cx="1875513" cy="954682"/>
          </a:xfrm>
          <a:solidFill>
            <a:srgbClr val="4F81BD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88DEEE-04AD-4907-BD7B-A57E08937466}"/>
                </a:ext>
              </a:extLst>
            </p:cNvPr>
            <p:cNvSpPr/>
            <p:nvPr/>
          </p:nvSpPr>
          <p:spPr>
            <a:xfrm>
              <a:off x="1954957" y="2114170"/>
              <a:ext cx="1875513" cy="95468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943A15ED-F1D5-4F18-A1ED-495B25CFCA2B}"/>
                </a:ext>
              </a:extLst>
            </p:cNvPr>
            <p:cNvSpPr txBox="1"/>
            <p:nvPr/>
          </p:nvSpPr>
          <p:spPr>
            <a:xfrm>
              <a:off x="1982919" y="2142132"/>
              <a:ext cx="1819589" cy="89875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Docker Swarm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5 managers &amp; 6 workers</a:t>
              </a:r>
              <a:endParaRPr lang="en-US" sz="2000" kern="1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49A1E5-3A3E-4C68-A37F-8B659396DCAD}"/>
              </a:ext>
            </a:extLst>
          </p:cNvPr>
          <p:cNvGrpSpPr/>
          <p:nvPr/>
        </p:nvGrpSpPr>
        <p:grpSpPr>
          <a:xfrm>
            <a:off x="2852330" y="4790669"/>
            <a:ext cx="3182720" cy="1234440"/>
            <a:chOff x="3988013" y="2114169"/>
            <a:chExt cx="1875513" cy="954682"/>
          </a:xfrm>
          <a:solidFill>
            <a:srgbClr val="323332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B31842C-37C7-48FD-9F57-83A820438B01}"/>
                </a:ext>
              </a:extLst>
            </p:cNvPr>
            <p:cNvSpPr/>
            <p:nvPr/>
          </p:nvSpPr>
          <p:spPr>
            <a:xfrm>
              <a:off x="3988013" y="2114169"/>
              <a:ext cx="1875513" cy="95468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6F436F32-ABA3-47DC-81B4-59064ECA4561}"/>
                </a:ext>
              </a:extLst>
            </p:cNvPr>
            <p:cNvSpPr txBox="1"/>
            <p:nvPr/>
          </p:nvSpPr>
          <p:spPr>
            <a:xfrm>
              <a:off x="4015975" y="2142132"/>
              <a:ext cx="1819589" cy="89875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~4000 containers per node</a:t>
              </a:r>
              <a:endParaRPr lang="en-US" sz="2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36B38C-7ACA-49C8-9E45-69991E920055}"/>
              </a:ext>
            </a:extLst>
          </p:cNvPr>
          <p:cNvGrpSpPr/>
          <p:nvPr/>
        </p:nvGrpSpPr>
        <p:grpSpPr>
          <a:xfrm>
            <a:off x="2838535" y="1871282"/>
            <a:ext cx="2222452" cy="914400"/>
            <a:chOff x="672" y="2114170"/>
            <a:chExt cx="1875513" cy="95468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FB17CF3-F1BF-4FBF-85C4-EAC8581CED30}"/>
                </a:ext>
              </a:extLst>
            </p:cNvPr>
            <p:cNvSpPr/>
            <p:nvPr/>
          </p:nvSpPr>
          <p:spPr>
            <a:xfrm>
              <a:off x="672" y="2114170"/>
              <a:ext cx="1875513" cy="95468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BF0EF403-2DAD-4C03-B07B-9AB69CE2C5C8}"/>
                </a:ext>
              </a:extLst>
            </p:cNvPr>
            <p:cNvSpPr txBox="1"/>
            <p:nvPr/>
          </p:nvSpPr>
          <p:spPr>
            <a:xfrm>
              <a:off x="28634" y="2142132"/>
              <a:ext cx="1819589" cy="898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4 x CPUs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300" kern="1200" dirty="0"/>
                <a:t>Intel(R) Xeon(R) CPU E7-4809 v3 @ 2.00GHz with 8 cores</a:t>
              </a:r>
              <a:endParaRPr lang="en-US" sz="13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DBEFE3-4817-4887-9392-8DA345734290}"/>
              </a:ext>
            </a:extLst>
          </p:cNvPr>
          <p:cNvGrpSpPr/>
          <p:nvPr/>
        </p:nvGrpSpPr>
        <p:grpSpPr>
          <a:xfrm>
            <a:off x="5084233" y="1871282"/>
            <a:ext cx="2222452" cy="914400"/>
            <a:chOff x="1954957" y="2114170"/>
            <a:chExt cx="1875513" cy="95468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E6C494-3FFB-4B35-B769-3DF7BF000F2A}"/>
                </a:ext>
              </a:extLst>
            </p:cNvPr>
            <p:cNvSpPr/>
            <p:nvPr/>
          </p:nvSpPr>
          <p:spPr>
            <a:xfrm>
              <a:off x="1954957" y="2114170"/>
              <a:ext cx="1875513" cy="95468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id="{F895BF08-4D55-4BB4-939A-E08BB724A001}"/>
                </a:ext>
              </a:extLst>
            </p:cNvPr>
            <p:cNvSpPr txBox="1"/>
            <p:nvPr/>
          </p:nvSpPr>
          <p:spPr>
            <a:xfrm>
              <a:off x="1982919" y="2142132"/>
              <a:ext cx="1819589" cy="898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16 x 32 GB DDR-4 RAM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957E75-9CD3-49B7-950F-7A5F4CF8A14F}"/>
              </a:ext>
            </a:extLst>
          </p:cNvPr>
          <p:cNvGrpSpPr/>
          <p:nvPr/>
        </p:nvGrpSpPr>
        <p:grpSpPr>
          <a:xfrm>
            <a:off x="7329932" y="1871282"/>
            <a:ext cx="2222452" cy="914400"/>
            <a:chOff x="3988013" y="2114170"/>
            <a:chExt cx="1875513" cy="95468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447A24-81E9-497B-AE32-98A18A9598C6}"/>
                </a:ext>
              </a:extLst>
            </p:cNvPr>
            <p:cNvSpPr/>
            <p:nvPr/>
          </p:nvSpPr>
          <p:spPr>
            <a:xfrm>
              <a:off x="3988013" y="2114170"/>
              <a:ext cx="1875513" cy="95468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8">
              <a:extLst>
                <a:ext uri="{FF2B5EF4-FFF2-40B4-BE49-F238E27FC236}">
                  <a16:creationId xmlns:a16="http://schemas.microsoft.com/office/drawing/2014/main" id="{DE7FCA55-E96D-4AF4-B92C-CF6FC4D0A353}"/>
                </a:ext>
              </a:extLst>
            </p:cNvPr>
            <p:cNvSpPr txBox="1"/>
            <p:nvPr/>
          </p:nvSpPr>
          <p:spPr>
            <a:xfrm>
              <a:off x="4015975" y="2142132"/>
              <a:ext cx="1819589" cy="898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4 x BCM57840 </a:t>
              </a:r>
              <a:r>
                <a:rPr lang="en-US" sz="1300" kern="1200" dirty="0" err="1"/>
                <a:t>NetXtreme</a:t>
              </a:r>
              <a:r>
                <a:rPr lang="en-US" sz="1300" kern="1200" dirty="0"/>
                <a:t> II 10 Gigabit Ethernet NICs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CFD6B8-6514-4C74-8D8A-714634D46F3D}"/>
              </a:ext>
            </a:extLst>
          </p:cNvPr>
          <p:cNvGrpSpPr/>
          <p:nvPr/>
        </p:nvGrpSpPr>
        <p:grpSpPr>
          <a:xfrm>
            <a:off x="2827524" y="2843126"/>
            <a:ext cx="2152155" cy="846934"/>
            <a:chOff x="1789" y="997982"/>
            <a:chExt cx="1520454" cy="84693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61ECF83-2477-4BD5-9816-D13856441253}"/>
                </a:ext>
              </a:extLst>
            </p:cNvPr>
            <p:cNvSpPr/>
            <p:nvPr/>
          </p:nvSpPr>
          <p:spPr>
            <a:xfrm>
              <a:off x="1789" y="997982"/>
              <a:ext cx="1520454" cy="84693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5377E5A5-BACD-4989-ABFA-201072585FBE}"/>
                </a:ext>
              </a:extLst>
            </p:cNvPr>
            <p:cNvSpPr txBox="1"/>
            <p:nvPr/>
          </p:nvSpPr>
          <p:spPr>
            <a:xfrm>
              <a:off x="26595" y="1022788"/>
              <a:ext cx="1470842" cy="797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Fedora 28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090F368-0D28-4A25-863D-7C1A0105519B}"/>
              </a:ext>
            </a:extLst>
          </p:cNvPr>
          <p:cNvGrpSpPr/>
          <p:nvPr/>
        </p:nvGrpSpPr>
        <p:grpSpPr>
          <a:xfrm>
            <a:off x="5040630" y="2843126"/>
            <a:ext cx="4510734" cy="846934"/>
            <a:chOff x="1649961" y="997982"/>
            <a:chExt cx="4212448" cy="84693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2DBB142-5616-420C-B2F5-C36AE3A6537E}"/>
                </a:ext>
              </a:extLst>
            </p:cNvPr>
            <p:cNvSpPr/>
            <p:nvPr/>
          </p:nvSpPr>
          <p:spPr>
            <a:xfrm>
              <a:off x="1649961" y="997982"/>
              <a:ext cx="4212448" cy="84693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6">
              <a:extLst>
                <a:ext uri="{FF2B5EF4-FFF2-40B4-BE49-F238E27FC236}">
                  <a16:creationId xmlns:a16="http://schemas.microsoft.com/office/drawing/2014/main" id="{288DCB99-F662-456C-A682-2DCFC8E8F21A}"/>
                </a:ext>
              </a:extLst>
            </p:cNvPr>
            <p:cNvSpPr txBox="1"/>
            <p:nvPr/>
          </p:nvSpPr>
          <p:spPr>
            <a:xfrm>
              <a:off x="1674767" y="1022788"/>
              <a:ext cx="4162836" cy="7973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Docker 18.06.0-ce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EC2FAEA0-4956-457B-8F47-D73E1427C555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4752528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Setup Summary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D2266AF-873C-41D1-8169-5AE2C707D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A91C931-3F75-4547-A803-895584E27398}"/>
              </a:ext>
            </a:extLst>
          </p:cNvPr>
          <p:cNvGrpSpPr/>
          <p:nvPr/>
        </p:nvGrpSpPr>
        <p:grpSpPr>
          <a:xfrm>
            <a:off x="6096000" y="4792580"/>
            <a:ext cx="3456432" cy="1230619"/>
            <a:chOff x="0" y="0"/>
            <a:chExt cx="5799035" cy="693108"/>
          </a:xfrm>
          <a:solidFill>
            <a:srgbClr val="323332"/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2EDA12B-D32B-4C1B-A27E-2C2F3BEC5527}"/>
                </a:ext>
              </a:extLst>
            </p:cNvPr>
            <p:cNvSpPr/>
            <p:nvPr/>
          </p:nvSpPr>
          <p:spPr>
            <a:xfrm>
              <a:off x="0" y="0"/>
              <a:ext cx="5799035" cy="6931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4">
              <a:extLst>
                <a:ext uri="{FF2B5EF4-FFF2-40B4-BE49-F238E27FC236}">
                  <a16:creationId xmlns:a16="http://schemas.microsoft.com/office/drawing/2014/main" id="{5E617668-F92F-426C-A5F3-F6D641710136}"/>
                </a:ext>
              </a:extLst>
            </p:cNvPr>
            <p:cNvSpPr txBox="1"/>
            <p:nvPr/>
          </p:nvSpPr>
          <p:spPr>
            <a:xfrm>
              <a:off x="20300" y="20300"/>
              <a:ext cx="5758435" cy="65250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>
              <a:defPPr>
                <a:defRPr lang="en-US"/>
              </a:defPPr>
              <a:lvl1pPr marL="0" lvl="0" indent="0" algn="ctr" defTabSz="889000">
                <a:lnSpc>
                  <a:spcPct val="90000"/>
                </a:lnSpc>
                <a:spcAft>
                  <a:spcPct val="35000"/>
                </a:spcAft>
                <a:buNone/>
                <a:defRPr sz="2000"/>
              </a:lvl1pPr>
            </a:lstStyle>
            <a:p>
              <a:r>
                <a:rPr lang="en-US" dirty="0"/>
                <a:t>32K simulated nodes with public IP Address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9556EDA-48B1-47D4-93D2-E0EB03AA32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22" y="2857460"/>
            <a:ext cx="920363" cy="8364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F93E19-7DF3-4FCD-A38E-0E0C3C79B1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22" y="3713103"/>
            <a:ext cx="816385" cy="11168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FBAC16-4711-4C38-92C1-C42C00F6BB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370" y="3003448"/>
            <a:ext cx="1367254" cy="4147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53F5EBF-FD71-4823-B863-10DA3A61510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6316"/>
          <a:stretch/>
        </p:blipFill>
        <p:spPr>
          <a:xfrm>
            <a:off x="9684322" y="1250396"/>
            <a:ext cx="1164206" cy="4418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39E0B5-2ED8-4EE3-A188-A85EA2AB81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95" y="2110527"/>
            <a:ext cx="656429" cy="4359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65CB79-2356-46C7-A199-EFB86C302D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22" y="1817852"/>
            <a:ext cx="967830" cy="9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90108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7E29A6-1BE6-44CE-B1B4-15A4B2E6BCDE}"/>
              </a:ext>
            </a:extLst>
          </p:cNvPr>
          <p:cNvSpPr txBox="1">
            <a:spLocks/>
          </p:cNvSpPr>
          <p:nvPr/>
        </p:nvSpPr>
        <p:spPr>
          <a:xfrm>
            <a:off x="1847528" y="44624"/>
            <a:ext cx="5544616" cy="1094249"/>
          </a:xfrm>
          <a:prstGeom prst="rect">
            <a:avLst/>
          </a:prstGeom>
        </p:spPr>
        <p:txBody>
          <a:bodyPr wrap="square" lIns="0" rIns="0" anchor="ctr" anchorCtr="0">
            <a:noAutofit/>
          </a:bodyPr>
          <a:lstStyle>
            <a:defPPr>
              <a:defRPr lang="en-US"/>
            </a:defPPr>
            <a:lvl1pPr eaLnBrk="1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defRPr sz="3600" b="1" i="0" cap="none" baseline="0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ea typeface="Arial" panose="020B0604020202020204" pitchFamily="34" charset="0"/>
                <a:cs typeface="Calibri" panose="020F0502020204030204" pitchFamily="34" charset="0"/>
              </a:defRPr>
            </a:lvl1pPr>
            <a:lvl2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2pPr>
            <a:lvl3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3pPr>
            <a:lvl4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4pPr>
            <a:lvl5pPr eaLnBrk="1" hangingPunct="1">
              <a:lnSpc>
                <a:spcPct val="80000"/>
              </a:lnSpc>
              <a:defRPr sz="4267" b="1">
                <a:solidFill>
                  <a:schemeClr val="accent1"/>
                </a:solidFill>
                <a:latin typeface="Arial Black" pitchFamily="34" charset="0"/>
              </a:defRPr>
            </a:lvl5pPr>
            <a:lvl6pPr marL="609585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6pPr>
            <a:lvl7pPr marL="121917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7pPr>
            <a:lvl8pPr marL="1828754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8pPr>
            <a:lvl9pPr marL="2438339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5867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Containerization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A850B-0C27-4946-A20E-51103296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95975"/>
            <a:ext cx="1502568" cy="43591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0E6DBC-51E5-4695-B51B-F679E5ABE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1315709"/>
            <a:ext cx="4934711" cy="25202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E92B37-5269-44FF-A737-70299E4B23E8}"/>
              </a:ext>
            </a:extLst>
          </p:cNvPr>
          <p:cNvSpPr/>
          <p:nvPr/>
        </p:nvSpPr>
        <p:spPr>
          <a:xfrm>
            <a:off x="353313" y="1112547"/>
            <a:ext cx="6096000" cy="23698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Server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Separate 2TB VD created per server to host Docker files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4 NICs team together</a:t>
            </a:r>
          </a:p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Host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Fedora 28 installed on all 11 servers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2TB VD mounted as /data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D1B2CC-ED12-4BF1-910D-ECEBE750E226}"/>
              </a:ext>
            </a:extLst>
          </p:cNvPr>
          <p:cNvSpPr/>
          <p:nvPr/>
        </p:nvSpPr>
        <p:spPr>
          <a:xfrm>
            <a:off x="353312" y="3429000"/>
            <a:ext cx="941509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089025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 18.06.0-ce installed on all 11 servers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 config tweaked to start Docker on mount /data with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ExecStart=/usr/bin/dockerd -g /data/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 config tweaked to set TasksMax=infinity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 swarm initiated with 5 managers &amp; 6 workers</a:t>
            </a: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anose="020F0502020204030204" pitchFamily="34" charset="0"/>
              </a:rPr>
              <a:t>Docker macvlan network created to host containers in public network with 32K public IP addresses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 pitchFamily="34" charset="0"/>
            </a:endParaRPr>
          </a:p>
          <a:p>
            <a:pPr marL="628650" lvl="1" indent="-171450" defTabSz="1089025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2016_DellEMC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34242</TotalTime>
  <Words>737</Words>
  <Application>Microsoft Office PowerPoint</Application>
  <PresentationFormat>Widescreen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Arial</vt:lpstr>
      <vt:lpstr>Arial Black</vt:lpstr>
      <vt:lpstr>Calibri</vt:lpstr>
      <vt:lpstr>Calibri Light</vt:lpstr>
      <vt:lpstr>Courier New</vt:lpstr>
      <vt:lpstr>Museo For Dell 300</vt:lpstr>
      <vt:lpstr>Museo Sans For Dell</vt:lpstr>
      <vt:lpstr>Wingdings</vt:lpstr>
      <vt:lpstr>2_Office Theme</vt:lpstr>
      <vt:lpstr>Office Theme</vt:lpstr>
      <vt:lpstr>3_2016_DellEMC_ppt_template</vt:lpstr>
      <vt:lpstr>Device simulation at scale using Docker Swarm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Gaikwad, Hemant</dc:creator>
  <cp:keywords>No Restrictions</cp:keywords>
  <cp:lastModifiedBy>Gaikwad, Hemant</cp:lastModifiedBy>
  <cp:revision>877</cp:revision>
  <cp:lastPrinted>2018-03-01T20:24:21Z</cp:lastPrinted>
  <dcterms:created xsi:type="dcterms:W3CDTF">2015-06-10T06:11:17Z</dcterms:created>
  <dcterms:modified xsi:type="dcterms:W3CDTF">2019-03-21T12:37:48Z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50eb1655-ab31-4535-980d-e989ddba123a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